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jovo.me" TargetMode="External"/><Relationship Id="rId3" Type="http://schemas.openxmlformats.org/officeDocument/2006/relationships/hyperlink" Target="mailto:jovo@jhu.edu" TargetMode="External"/><Relationship Id="rId4" Type="http://schemas.openxmlformats.org/officeDocument/2006/relationships/hyperlink" Target="http://brainx.io/sfn17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3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abs/1709.05454" TargetMode="External"/><Relationship Id="rId3" Type="http://schemas.openxmlformats.org/officeDocument/2006/relationships/hyperlink" Target="https://arxiv.org/abs/1609.01672" TargetMode="External"/><Relationship Id="rId4" Type="http://schemas.openxmlformats.org/officeDocument/2006/relationships/hyperlink" Target="https://www.biorxiv.org/content/early/2017/09/16/188706" TargetMode="External"/><Relationship Id="rId5" Type="http://schemas.openxmlformats.org/officeDocument/2006/relationships/hyperlink" Target="https://arxiv.org/abs/1503.02115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hyperlink" Target="mailto:jovo@jhu.edu?subject=your%20talk%20at%20SfN" TargetMode="External"/><Relationship Id="rId4" Type="http://schemas.openxmlformats.org/officeDocument/2006/relationships/hyperlink" Target="http://neurodata.io" TargetMode="External"/><Relationship Id="rId5" Type="http://schemas.openxmlformats.org/officeDocument/2006/relationships/hyperlink" Target="http://gigantum.io" TargetMode="External"/><Relationship Id="rId6" Type="http://schemas.openxmlformats.org/officeDocument/2006/relationships/image" Target="../media/image4.tif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nectome Cod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Connectome Coding</a:t>
            </a:r>
          </a:p>
        </p:txBody>
      </p:sp>
      <p:sp>
        <p:nvSpPr>
          <p:cNvPr id="120" name="Joshua Vogelstein…"/>
          <p:cNvSpPr txBox="1"/>
          <p:nvPr>
            <p:ph type="subTitle" sz="quarter" idx="1"/>
          </p:nvPr>
        </p:nvSpPr>
        <p:spPr>
          <a:xfrm>
            <a:off x="1270000" y="5029200"/>
            <a:ext cx="10464800" cy="1559967"/>
          </a:xfrm>
          <a:prstGeom prst="rect">
            <a:avLst/>
          </a:prstGeom>
        </p:spPr>
        <p:txBody>
          <a:bodyPr/>
          <a:lstStyle/>
          <a:p>
            <a:pPr defTabSz="502412">
              <a:defRPr sz="3182"/>
            </a:pPr>
            <a:r>
              <a:t>Joshua Vogelstein</a:t>
            </a:r>
          </a:p>
          <a:p>
            <a:pPr defTabSz="502412">
              <a:defRPr sz="3182"/>
            </a:pPr>
            <a:r>
              <a:t>Dept of BME, Johns Hopkins university</a:t>
            </a:r>
          </a:p>
          <a:p>
            <a:pPr defTabSz="502412">
              <a:defRPr sz="3182"/>
            </a:pPr>
            <a:r>
              <a:t>w: </a:t>
            </a:r>
            <a:r>
              <a:rPr u="sng">
                <a:hlinkClick r:id="rId2" invalidUrl="" action="" tgtFrame="" tooltip="" history="1" highlightClick="0" endSnd="0"/>
              </a:rPr>
              <a:t>jovo.me</a:t>
            </a:r>
            <a:r>
              <a:t> e: </a:t>
            </a:r>
            <a:r>
              <a:rPr u="sng">
                <a:hlinkClick r:id="rId3" invalidUrl="" action="" tgtFrame="" tooltip="" history="1" highlightClick="0" endSnd="0"/>
              </a:rPr>
              <a:t>jovo@jhu.edu</a:t>
            </a:r>
            <a:r>
              <a:t> s:</a:t>
            </a:r>
            <a:r>
              <a:rPr u="sng">
                <a:hlinkClick r:id="rId4" invalidUrl="" action="" tgtFrame="" tooltip="" history="1" highlightClick="0" endSnd="0"/>
              </a:rPr>
              <a:t>brainx.io/sfn17</a:t>
            </a:r>
          </a:p>
        </p:txBody>
      </p:sp>
      <p:sp>
        <p:nvSpPr>
          <p:cNvPr id="121" name="Please interrupt and ask questions!"/>
          <p:cNvSpPr txBox="1"/>
          <p:nvPr/>
        </p:nvSpPr>
        <p:spPr>
          <a:xfrm>
            <a:off x="3253587" y="7727289"/>
            <a:ext cx="649762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Please interrupt and ask questions!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146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147" name="Let’s do it for networks, P[g]"/>
          <p:cNvSpPr txBox="1"/>
          <p:nvPr/>
        </p:nvSpPr>
        <p:spPr>
          <a:xfrm>
            <a:off x="3901389" y="6891018"/>
            <a:ext cx="520202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networks, P[g]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ook at i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unded Rectangle"/>
          <p:cNvSpPr/>
          <p:nvPr/>
        </p:nvSpPr>
        <p:spPr>
          <a:xfrm>
            <a:off x="2512516" y="2619902"/>
            <a:ext cx="7979767" cy="5603681"/>
          </a:xfrm>
          <a:prstGeom prst="roundRect">
            <a:avLst>
              <a:gd name="adj" fmla="val 15000"/>
            </a:avLst>
          </a:prstGeom>
          <a:solidFill>
            <a:srgbClr val="000000">
              <a:alpha val="25699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7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2" name="a simple graph"/>
          <p:cNvSpPr txBox="1"/>
          <p:nvPr/>
        </p:nvSpPr>
        <p:spPr>
          <a:xfrm>
            <a:off x="4345279" y="775890"/>
            <a:ext cx="42126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 simple graph</a:t>
            </a:r>
          </a:p>
        </p:txBody>
      </p:sp>
      <p:pic>
        <p:nvPicPr>
          <p:cNvPr id="153" name="simplegraph1.png" descr="simplegrap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2637677"/>
            <a:ext cx="6096000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nodes/…"/>
          <p:cNvSpPr txBox="1"/>
          <p:nvPr/>
        </p:nvSpPr>
        <p:spPr>
          <a:xfrm>
            <a:off x="2665257" y="4652664"/>
            <a:ext cx="197739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nodes/</a:t>
            </a:r>
          </a:p>
          <a:p>
            <a:pPr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vertices/</a:t>
            </a:r>
          </a:p>
          <a:p>
            <a:pPr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actors</a:t>
            </a:r>
          </a:p>
        </p:txBody>
      </p:sp>
      <p:sp>
        <p:nvSpPr>
          <p:cNvPr id="155" name="edges/…"/>
          <p:cNvSpPr txBox="1"/>
          <p:nvPr/>
        </p:nvSpPr>
        <p:spPr>
          <a:xfrm>
            <a:off x="8544420" y="4925714"/>
            <a:ext cx="166420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edges/</a:t>
            </a:r>
          </a:p>
          <a:p>
            <a:pPr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arcs</a:t>
            </a:r>
          </a:p>
        </p:txBody>
      </p:sp>
      <p:sp>
        <p:nvSpPr>
          <p:cNvPr id="156" name="G=(V,E)"/>
          <p:cNvSpPr txBox="1"/>
          <p:nvPr/>
        </p:nvSpPr>
        <p:spPr>
          <a:xfrm>
            <a:off x="5335269" y="7101647"/>
            <a:ext cx="223266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G=(</a:t>
            </a:r>
            <a:r>
              <a:rPr>
                <a:solidFill>
                  <a:srgbClr val="B36AE2"/>
                </a:solidFill>
              </a:rPr>
              <a:t>V</a:t>
            </a:r>
            <a:r>
              <a:t>,</a:t>
            </a:r>
            <a:r>
              <a:rPr>
                <a:solidFill>
                  <a:srgbClr val="00FDFF"/>
                </a:solidFill>
              </a:rPr>
              <a:t>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59" name="simplegraph1.png" descr="simplegrap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2637677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8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1"/>
      <p:bldP build="whole" bldLvl="1" animBg="1" rev="0" advAuto="0" spid="159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62" name="simplegraph2.png" descr="simplegraph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391136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65" name="simplegraph3.png" descr="simplegraph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239411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ounded Rectangle"/>
          <p:cNvSpPr/>
          <p:nvPr/>
        </p:nvSpPr>
        <p:spPr>
          <a:xfrm>
            <a:off x="2512516" y="2619902"/>
            <a:ext cx="7979767" cy="5603681"/>
          </a:xfrm>
          <a:prstGeom prst="roundRect">
            <a:avLst>
              <a:gd name="adj" fmla="val 15000"/>
            </a:avLst>
          </a:prstGeom>
          <a:solidFill>
            <a:srgbClr val="000000">
              <a:alpha val="25699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7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8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69" name="simplegraph1.png" descr="simplegrap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2637677"/>
            <a:ext cx="6096000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G=(V,E)…"/>
          <p:cNvSpPr txBox="1"/>
          <p:nvPr/>
        </p:nvSpPr>
        <p:spPr>
          <a:xfrm>
            <a:off x="2962105" y="4927684"/>
            <a:ext cx="2402130" cy="238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G=(</a:t>
            </a:r>
            <a:r>
              <a:rPr>
                <a:solidFill>
                  <a:srgbClr val="B36AE2"/>
                </a:solidFill>
              </a:rPr>
              <a:t>V</a:t>
            </a:r>
            <a:r>
              <a:t>,</a:t>
            </a:r>
            <a:r>
              <a:rPr>
                <a:solidFill>
                  <a:srgbClr val="00FDFF"/>
                </a:solidFill>
              </a:rPr>
              <a:t>E</a:t>
            </a:r>
            <a:r>
              <a:t>)</a:t>
            </a:r>
          </a:p>
          <a:p>
            <a:pPr>
              <a:defRPr b="0" sz="48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u,v ∈ V</a:t>
            </a:r>
          </a:p>
          <a:p>
            <a:pPr>
              <a:defRPr b="0" sz="48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u~v ∈ 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ircle"/>
          <p:cNvSpPr/>
          <p:nvPr/>
        </p:nvSpPr>
        <p:spPr>
          <a:xfrm>
            <a:off x="9088918" y="51844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3" name="Circle"/>
          <p:cNvSpPr/>
          <p:nvPr/>
        </p:nvSpPr>
        <p:spPr>
          <a:xfrm>
            <a:off x="10231918" y="560617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4" name="Circle"/>
          <p:cNvSpPr/>
          <p:nvPr/>
        </p:nvSpPr>
        <p:spPr>
          <a:xfrm>
            <a:off x="10435118" y="41938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5" name="Circle"/>
          <p:cNvSpPr/>
          <p:nvPr/>
        </p:nvSpPr>
        <p:spPr>
          <a:xfrm>
            <a:off x="8199918" y="37874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6" name="Circle"/>
          <p:cNvSpPr/>
          <p:nvPr/>
        </p:nvSpPr>
        <p:spPr>
          <a:xfrm>
            <a:off x="10435118" y="33048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10380430" y="4408726"/>
            <a:ext cx="211374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8" name="Line"/>
          <p:cNvSpPr/>
          <p:nvPr/>
        </p:nvSpPr>
        <p:spPr>
          <a:xfrm flipH="1">
            <a:off x="8409888" y="3610947"/>
            <a:ext cx="2079140" cy="271732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9" name="Line"/>
          <p:cNvSpPr/>
          <p:nvPr/>
        </p:nvSpPr>
        <p:spPr>
          <a:xfrm flipV="1">
            <a:off x="9172162" y="3426733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Line"/>
          <p:cNvSpPr/>
          <p:nvPr/>
        </p:nvSpPr>
        <p:spPr>
          <a:xfrm flipV="1">
            <a:off x="9215918" y="4419223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10572238" y="3467413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labeled graph"/>
          <p:cNvSpPr txBox="1"/>
          <p:nvPr/>
        </p:nvSpPr>
        <p:spPr>
          <a:xfrm>
            <a:off x="4480610" y="775890"/>
            <a:ext cx="39419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labeled graph</a:t>
            </a:r>
          </a:p>
        </p:txBody>
      </p:sp>
      <p:sp>
        <p:nvSpPr>
          <p:cNvPr id="183" name="A"/>
          <p:cNvSpPr txBox="1"/>
          <p:nvPr/>
        </p:nvSpPr>
        <p:spPr>
          <a:xfrm>
            <a:off x="7584495" y="3600763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4" name="B"/>
          <p:cNvSpPr txBox="1"/>
          <p:nvPr/>
        </p:nvSpPr>
        <p:spPr>
          <a:xfrm>
            <a:off x="10607095" y="2737163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85" name="C"/>
          <p:cNvSpPr txBox="1"/>
          <p:nvPr/>
        </p:nvSpPr>
        <p:spPr>
          <a:xfrm>
            <a:off x="10770954" y="4007163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86" name="D"/>
          <p:cNvSpPr txBox="1"/>
          <p:nvPr/>
        </p:nvSpPr>
        <p:spPr>
          <a:xfrm>
            <a:off x="10607095" y="5419442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87" name="E"/>
          <p:cNvSpPr txBox="1"/>
          <p:nvPr/>
        </p:nvSpPr>
        <p:spPr>
          <a:xfrm>
            <a:off x="8499019" y="5013042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88" name="uv means there is an edge between u &amp; v…"/>
          <p:cNvSpPr txBox="1"/>
          <p:nvPr/>
        </p:nvSpPr>
        <p:spPr>
          <a:xfrm>
            <a:off x="132529" y="3686052"/>
            <a:ext cx="6210263" cy="313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uv means there is an edge between u &amp; v</a:t>
            </a:r>
          </a:p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e.g., in this graph AB, but not AE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ame graph…"/>
          <p:cNvSpPr txBox="1"/>
          <p:nvPr/>
        </p:nvSpPr>
        <p:spPr>
          <a:xfrm>
            <a:off x="1876025" y="537886"/>
            <a:ext cx="35695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sp>
        <p:nvSpPr>
          <p:cNvPr id="191" name="same graph…"/>
          <p:cNvSpPr txBox="1"/>
          <p:nvPr/>
        </p:nvSpPr>
        <p:spPr>
          <a:xfrm>
            <a:off x="6918512" y="537886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  <p:pic>
        <p:nvPicPr>
          <p:cNvPr id="192" name="simpleadjacency2.png" descr="simpleadjacency2.png"/>
          <p:cNvPicPr>
            <a:picLocks noChangeAspect="1"/>
          </p:cNvPicPr>
          <p:nvPr/>
        </p:nvPicPr>
        <p:blipFill>
          <a:blip r:embed="rId2">
            <a:extLst/>
          </a:blip>
          <a:srcRect l="11759" t="0" r="0" b="14903"/>
          <a:stretch>
            <a:fillRect/>
          </a:stretch>
        </p:blipFill>
        <p:spPr>
          <a:xfrm rot="16200000">
            <a:off x="6517213" y="2641770"/>
            <a:ext cx="5379131" cy="518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impleadjacency.png" descr="simpleadjacency.png"/>
          <p:cNvPicPr>
            <a:picLocks noChangeAspect="1"/>
          </p:cNvPicPr>
          <p:nvPr/>
        </p:nvPicPr>
        <p:blipFill>
          <a:blip r:embed="rId3">
            <a:extLst/>
          </a:blip>
          <a:srcRect l="11302" t="0" r="0" b="14503"/>
          <a:stretch>
            <a:fillRect/>
          </a:stretch>
        </p:blipFill>
        <p:spPr>
          <a:xfrm rot="16200000">
            <a:off x="6515477" y="2643505"/>
            <a:ext cx="5406990" cy="5211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implegraph1.png" descr="simplegrap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0" y="2396731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A is the adjacency matrix…"/>
          <p:cNvSpPr txBox="1"/>
          <p:nvPr/>
        </p:nvSpPr>
        <p:spPr>
          <a:xfrm>
            <a:off x="6433257" y="8136245"/>
            <a:ext cx="621026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 is the adjacency matrix</a:t>
            </a:r>
          </a:p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A(u,v) = 1 iff u~v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impleadjacency2.png" descr="simpleadjacency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impleadjacency.png" descr="simpleadjacen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implegraph1.png" descr="simplegrap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0" y="2396731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impleadjacency3.png" descr="simpleadjacency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ame graph…"/>
          <p:cNvSpPr txBox="1"/>
          <p:nvPr/>
        </p:nvSpPr>
        <p:spPr>
          <a:xfrm>
            <a:off x="1876025" y="537886"/>
            <a:ext cx="35695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sp>
        <p:nvSpPr>
          <p:cNvPr id="202" name="same graph…"/>
          <p:cNvSpPr txBox="1"/>
          <p:nvPr/>
        </p:nvSpPr>
        <p:spPr>
          <a:xfrm>
            <a:off x="6918512" y="537886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connectome coding…"/>
          <p:cNvSpPr txBox="1"/>
          <p:nvPr>
            <p:ph type="body" sz="half" idx="1"/>
          </p:nvPr>
        </p:nvSpPr>
        <p:spPr>
          <a:xfrm>
            <a:off x="952500" y="1270000"/>
            <a:ext cx="11099800" cy="4149081"/>
          </a:xfrm>
          <a:prstGeom prst="rect">
            <a:avLst/>
          </a:prstGeom>
        </p:spPr>
        <p:txBody>
          <a:bodyPr/>
          <a:lstStyle/>
          <a:p>
            <a:pPr/>
            <a:r>
              <a:t>what is connectome coding</a:t>
            </a:r>
          </a:p>
          <a:p>
            <a:pPr/>
            <a:r>
              <a:t>applications of connectome 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impleadjacency2.png" descr="simpleadjacency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impleadjacency.png" descr="simpleadjacen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implegraph1.png" descr="simplegrap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0" y="2396731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impleadjacency2.png" descr="simpleadjacenc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ame graph…"/>
          <p:cNvSpPr txBox="1"/>
          <p:nvPr/>
        </p:nvSpPr>
        <p:spPr>
          <a:xfrm>
            <a:off x="1876025" y="537886"/>
            <a:ext cx="35695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sp>
        <p:nvSpPr>
          <p:cNvPr id="209" name="same graph…"/>
          <p:cNvSpPr txBox="1"/>
          <p:nvPr/>
        </p:nvSpPr>
        <p:spPr>
          <a:xfrm>
            <a:off x="6918512" y="537886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ook a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  <p:sp>
        <p:nvSpPr>
          <p:cNvPr id="212" name="c. elegans: ~10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c. elegans: ~10</a:t>
            </a:r>
            <a:r>
              <a:rPr baseline="31999" sz="3059"/>
              <a:t>2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larval drosophila: ~10</a:t>
            </a:r>
            <a:r>
              <a:rPr baseline="31999" sz="3059"/>
              <a:t>4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larval zebrafish, adult drosophila: ~10</a:t>
            </a:r>
            <a:r>
              <a:rPr baseline="31999" sz="3059"/>
              <a:t>5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DTI-derived human connectome: ~10</a:t>
            </a:r>
            <a:r>
              <a:rPr baseline="31999" sz="3059"/>
              <a:t>6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adult zebrafish, mouse: ~10</a:t>
            </a:r>
            <a:r>
              <a:rPr baseline="31999" sz="3059"/>
              <a:t>7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monkey: ~10</a:t>
            </a:r>
            <a:r>
              <a:rPr baseline="31999" sz="3059"/>
              <a:t>9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human: ~10</a:t>
            </a:r>
            <a:r>
              <a:rPr baseline="31999" sz="3059"/>
              <a:t>11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15" name="Each edg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edge</a:t>
            </a:r>
            <a:r>
              <a:t> is independent</a:t>
            </a:r>
          </a:p>
          <a:p>
            <a:pPr/>
            <a:r>
              <a:t>Probability of a edge between any pair of vertices is p</a:t>
            </a:r>
          </a:p>
          <a:p>
            <a:pPr/>
            <a:r>
              <a:t>P[a</a:t>
            </a:r>
            <a:r>
              <a:rPr baseline="-5999"/>
              <a:t>uv</a:t>
            </a:r>
            <a:r>
              <a:t>] = Bernoulli(p)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nnectome Encoding: P[g | s]…"/>
          <p:cNvSpPr txBox="1"/>
          <p:nvPr/>
        </p:nvSpPr>
        <p:spPr>
          <a:xfrm>
            <a:off x="6448571" y="3040989"/>
            <a:ext cx="6047061" cy="260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Connectome Encoding: P[g | s]</a:t>
            </a:r>
          </a:p>
          <a:p>
            <a:pPr algn="l">
              <a:spcBef>
                <a:spcPts val="4200"/>
              </a:spcBef>
              <a:defRPr b="0" sz="3200"/>
            </a:pPr>
            <a:r>
              <a:t>Connectome Decoding: P[s | g]</a:t>
            </a:r>
          </a:p>
          <a:p>
            <a:pPr algn="l">
              <a:spcBef>
                <a:spcPts val="4200"/>
              </a:spcBef>
              <a:defRPr b="0" sz="3200"/>
            </a:pPr>
            <a:r>
              <a:t>Connectome Code: P[s,g]</a:t>
            </a:r>
          </a:p>
        </p:txBody>
      </p:sp>
      <p:sp>
        <p:nvSpPr>
          <p:cNvPr id="218" name="Neural Encoding: P[r | s]…"/>
          <p:cNvSpPr txBox="1"/>
          <p:nvPr/>
        </p:nvSpPr>
        <p:spPr>
          <a:xfrm>
            <a:off x="736752" y="3040989"/>
            <a:ext cx="5039959" cy="362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Neural Encoding: P[r | s]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Decoding: P[s | r]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Code: P[s,r]</a:t>
            </a:r>
          </a:p>
        </p:txBody>
      </p:sp>
      <p:sp>
        <p:nvSpPr>
          <p:cNvPr id="219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’s a  connectome?"/>
          <p:cNvSpPr txBox="1"/>
          <p:nvPr>
            <p:ph type="ctrTitle"/>
          </p:nvPr>
        </p:nvSpPr>
        <p:spPr>
          <a:xfrm>
            <a:off x="1270000" y="4233093"/>
            <a:ext cx="10464800" cy="1287414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FB00"/>
                </a:solidFill>
              </a:defRPr>
            </a:lvl1pPr>
          </a:lstStyle>
          <a:p>
            <a:pPr/>
            <a:r>
              <a:t>What’s a  connectome?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224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225" name="Let’s do it for connectome coding now"/>
          <p:cNvSpPr txBox="1"/>
          <p:nvPr/>
        </p:nvSpPr>
        <p:spPr>
          <a:xfrm>
            <a:off x="2948787" y="6891018"/>
            <a:ext cx="710722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connectome coding now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vertices:…"/>
          <p:cNvSpPr txBox="1"/>
          <p:nvPr/>
        </p:nvSpPr>
        <p:spPr>
          <a:xfrm>
            <a:off x="553338" y="4914900"/>
            <a:ext cx="4848607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vertices: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brain regions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voxels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electrodes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neurons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even compartments</a:t>
            </a:r>
          </a:p>
        </p:txBody>
      </p:sp>
      <p:sp>
        <p:nvSpPr>
          <p:cNvPr id="228" name="edges:…"/>
          <p:cNvSpPr txBox="1"/>
          <p:nvPr/>
        </p:nvSpPr>
        <p:spPr>
          <a:xfrm>
            <a:off x="7370266" y="6007099"/>
            <a:ext cx="5375301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edges:</a:t>
            </a:r>
          </a:p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physical connections</a:t>
            </a:r>
          </a:p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functional connections</a:t>
            </a:r>
          </a:p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correlations</a:t>
            </a:r>
          </a:p>
        </p:txBody>
      </p:sp>
      <p:sp>
        <p:nvSpPr>
          <p:cNvPr id="229" name="connectome = brain-graph"/>
          <p:cNvSpPr txBox="1"/>
          <p:nvPr/>
        </p:nvSpPr>
        <p:spPr>
          <a:xfrm>
            <a:off x="2720695" y="775890"/>
            <a:ext cx="746181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connectome = brain-graph</a:t>
            </a:r>
          </a:p>
        </p:txBody>
      </p:sp>
      <p:pic>
        <p:nvPicPr>
          <p:cNvPr id="230" name="simplegraph3.png" descr="simplegraph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239411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8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c_elegans.jpg" descr="c_elega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71" y="350747"/>
            <a:ext cx="6900658" cy="312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c. elegans"/>
          <p:cNvSpPr txBox="1"/>
          <p:nvPr/>
        </p:nvSpPr>
        <p:spPr>
          <a:xfrm>
            <a:off x="4971338" y="775890"/>
            <a:ext cx="296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234" name="AcG_Sym_network.pdf" descr="AcG_Sym_network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088" y="3293742"/>
            <a:ext cx="10720624" cy="5917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c_elegans.jpg" descr="c_elega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71" y="350747"/>
            <a:ext cx="6900658" cy="312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c. elegans"/>
          <p:cNvSpPr txBox="1"/>
          <p:nvPr/>
        </p:nvSpPr>
        <p:spPr>
          <a:xfrm>
            <a:off x="4971338" y="775890"/>
            <a:ext cx="296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238" name="AgG_Sym_network.pdf" descr="AgG_Sym_network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8916" y="3340077"/>
            <a:ext cx="10720625" cy="5917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c_elegans.jpg" descr="c_elega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71" y="350747"/>
            <a:ext cx="6900658" cy="312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. elegans"/>
          <p:cNvSpPr txBox="1"/>
          <p:nvPr/>
        </p:nvSpPr>
        <p:spPr>
          <a:xfrm>
            <a:off x="4971338" y="775890"/>
            <a:ext cx="296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242" name="binarized_Ac_image_with_box.png" descr="binarized_Ac_image_with_bo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445" y="3563044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binarized_Ag_image_with_box.png" descr="binarized_Ag_image_with_bo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3345" y="3563044"/>
            <a:ext cx="6096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at is connectome coding?"/>
          <p:cNvSpPr txBox="1"/>
          <p:nvPr>
            <p:ph type="ctrTitle"/>
          </p:nvPr>
        </p:nvSpPr>
        <p:spPr>
          <a:xfrm>
            <a:off x="1270000" y="4329608"/>
            <a:ext cx="10464800" cy="1094384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what is connectome coding?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522" t="0" r="5968" b="0"/>
          <a:stretch>
            <a:fillRect/>
          </a:stretch>
        </p:blipFill>
        <p:spPr>
          <a:xfrm>
            <a:off x="1194733" y="1466503"/>
            <a:ext cx="11895115" cy="80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1" t="1653" r="21" b="0"/>
          <a:stretch>
            <a:fillRect/>
          </a:stretch>
        </p:blipFill>
        <p:spPr>
          <a:xfrm>
            <a:off x="771009" y="2243443"/>
            <a:ext cx="11462753" cy="763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1863" y="1"/>
                </a:moveTo>
                <a:cubicBezTo>
                  <a:pt x="11820" y="3"/>
                  <a:pt x="11807" y="22"/>
                  <a:pt x="11794" y="76"/>
                </a:cubicBezTo>
                <a:cubicBezTo>
                  <a:pt x="11782" y="123"/>
                  <a:pt x="11783" y="195"/>
                  <a:pt x="11795" y="242"/>
                </a:cubicBezTo>
                <a:cubicBezTo>
                  <a:pt x="11825" y="362"/>
                  <a:pt x="11802" y="392"/>
                  <a:pt x="11683" y="392"/>
                </a:cubicBezTo>
                <a:cubicBezTo>
                  <a:pt x="11591" y="392"/>
                  <a:pt x="11572" y="379"/>
                  <a:pt x="11542" y="291"/>
                </a:cubicBezTo>
                <a:cubicBezTo>
                  <a:pt x="11507" y="189"/>
                  <a:pt x="11382" y="105"/>
                  <a:pt x="11267" y="105"/>
                </a:cubicBezTo>
                <a:cubicBezTo>
                  <a:pt x="11184" y="105"/>
                  <a:pt x="11099" y="209"/>
                  <a:pt x="11050" y="371"/>
                </a:cubicBezTo>
                <a:lnTo>
                  <a:pt x="11005" y="522"/>
                </a:lnTo>
                <a:lnTo>
                  <a:pt x="10698" y="564"/>
                </a:lnTo>
                <a:cubicBezTo>
                  <a:pt x="10529" y="587"/>
                  <a:pt x="10157" y="617"/>
                  <a:pt x="9872" y="630"/>
                </a:cubicBezTo>
                <a:lnTo>
                  <a:pt x="9352" y="655"/>
                </a:lnTo>
                <a:lnTo>
                  <a:pt x="9325" y="550"/>
                </a:lnTo>
                <a:cubicBezTo>
                  <a:pt x="9266" y="318"/>
                  <a:pt x="9179" y="263"/>
                  <a:pt x="9070" y="392"/>
                </a:cubicBezTo>
                <a:cubicBezTo>
                  <a:pt x="9037" y="431"/>
                  <a:pt x="8983" y="464"/>
                  <a:pt x="8950" y="464"/>
                </a:cubicBezTo>
                <a:cubicBezTo>
                  <a:pt x="8849" y="464"/>
                  <a:pt x="8756" y="592"/>
                  <a:pt x="8748" y="743"/>
                </a:cubicBezTo>
                <a:cubicBezTo>
                  <a:pt x="8742" y="845"/>
                  <a:pt x="8729" y="880"/>
                  <a:pt x="8692" y="888"/>
                </a:cubicBezTo>
                <a:cubicBezTo>
                  <a:pt x="8563" y="918"/>
                  <a:pt x="8374" y="1049"/>
                  <a:pt x="8362" y="1116"/>
                </a:cubicBezTo>
                <a:cubicBezTo>
                  <a:pt x="8341" y="1234"/>
                  <a:pt x="8260" y="1187"/>
                  <a:pt x="8270" y="1062"/>
                </a:cubicBezTo>
                <a:cubicBezTo>
                  <a:pt x="8281" y="923"/>
                  <a:pt x="8194" y="787"/>
                  <a:pt x="8094" y="787"/>
                </a:cubicBezTo>
                <a:cubicBezTo>
                  <a:pt x="8008" y="787"/>
                  <a:pt x="7947" y="870"/>
                  <a:pt x="7935" y="1002"/>
                </a:cubicBezTo>
                <a:cubicBezTo>
                  <a:pt x="7928" y="1076"/>
                  <a:pt x="7872" y="1134"/>
                  <a:pt x="7593" y="1350"/>
                </a:cubicBezTo>
                <a:cubicBezTo>
                  <a:pt x="7280" y="1592"/>
                  <a:pt x="7245" y="1611"/>
                  <a:pt x="7058" y="1634"/>
                </a:cubicBezTo>
                <a:cubicBezTo>
                  <a:pt x="6929" y="1650"/>
                  <a:pt x="6850" y="1646"/>
                  <a:pt x="6834" y="1622"/>
                </a:cubicBezTo>
                <a:cubicBezTo>
                  <a:pt x="6804" y="1578"/>
                  <a:pt x="6664" y="1601"/>
                  <a:pt x="6563" y="1668"/>
                </a:cubicBezTo>
                <a:cubicBezTo>
                  <a:pt x="6351" y="1807"/>
                  <a:pt x="6217" y="1866"/>
                  <a:pt x="6116" y="1866"/>
                </a:cubicBezTo>
                <a:cubicBezTo>
                  <a:pt x="6069" y="1866"/>
                  <a:pt x="6006" y="1895"/>
                  <a:pt x="5975" y="1932"/>
                </a:cubicBezTo>
                <a:cubicBezTo>
                  <a:pt x="5901" y="2017"/>
                  <a:pt x="5726" y="2082"/>
                  <a:pt x="5566" y="2082"/>
                </a:cubicBezTo>
                <a:cubicBezTo>
                  <a:pt x="5475" y="2083"/>
                  <a:pt x="5409" y="2107"/>
                  <a:pt x="5335" y="2171"/>
                </a:cubicBezTo>
                <a:cubicBezTo>
                  <a:pt x="5277" y="2220"/>
                  <a:pt x="5219" y="2261"/>
                  <a:pt x="5205" y="2261"/>
                </a:cubicBezTo>
                <a:cubicBezTo>
                  <a:pt x="5191" y="2261"/>
                  <a:pt x="5147" y="2298"/>
                  <a:pt x="5107" y="2343"/>
                </a:cubicBezTo>
                <a:cubicBezTo>
                  <a:pt x="5066" y="2388"/>
                  <a:pt x="4991" y="2456"/>
                  <a:pt x="4942" y="2495"/>
                </a:cubicBezTo>
                <a:cubicBezTo>
                  <a:pt x="4893" y="2533"/>
                  <a:pt x="4852" y="2575"/>
                  <a:pt x="4852" y="2588"/>
                </a:cubicBezTo>
                <a:cubicBezTo>
                  <a:pt x="4852" y="2601"/>
                  <a:pt x="4810" y="2653"/>
                  <a:pt x="4758" y="2705"/>
                </a:cubicBezTo>
                <a:cubicBezTo>
                  <a:pt x="4660" y="2802"/>
                  <a:pt x="4555" y="3076"/>
                  <a:pt x="4591" y="3137"/>
                </a:cubicBezTo>
                <a:cubicBezTo>
                  <a:pt x="4602" y="3155"/>
                  <a:pt x="4605" y="3216"/>
                  <a:pt x="4597" y="3272"/>
                </a:cubicBezTo>
                <a:cubicBezTo>
                  <a:pt x="4587" y="3351"/>
                  <a:pt x="4597" y="3390"/>
                  <a:pt x="4641" y="3444"/>
                </a:cubicBezTo>
                <a:cubicBezTo>
                  <a:pt x="4690" y="3504"/>
                  <a:pt x="4692" y="3517"/>
                  <a:pt x="4657" y="3537"/>
                </a:cubicBezTo>
                <a:cubicBezTo>
                  <a:pt x="4635" y="3550"/>
                  <a:pt x="4582" y="3556"/>
                  <a:pt x="4538" y="3550"/>
                </a:cubicBezTo>
                <a:cubicBezTo>
                  <a:pt x="4459" y="3538"/>
                  <a:pt x="4458" y="3534"/>
                  <a:pt x="4465" y="3385"/>
                </a:cubicBezTo>
                <a:lnTo>
                  <a:pt x="4472" y="3232"/>
                </a:lnTo>
                <a:lnTo>
                  <a:pt x="4271" y="3232"/>
                </a:lnTo>
                <a:cubicBezTo>
                  <a:pt x="4023" y="3232"/>
                  <a:pt x="3950" y="3275"/>
                  <a:pt x="3675" y="3582"/>
                </a:cubicBezTo>
                <a:cubicBezTo>
                  <a:pt x="3600" y="3666"/>
                  <a:pt x="3528" y="3735"/>
                  <a:pt x="3516" y="3735"/>
                </a:cubicBezTo>
                <a:cubicBezTo>
                  <a:pt x="3504" y="3735"/>
                  <a:pt x="3432" y="3808"/>
                  <a:pt x="3356" y="3897"/>
                </a:cubicBezTo>
                <a:cubicBezTo>
                  <a:pt x="3280" y="3986"/>
                  <a:pt x="3211" y="4059"/>
                  <a:pt x="3204" y="4059"/>
                </a:cubicBezTo>
                <a:cubicBezTo>
                  <a:pt x="3176" y="4059"/>
                  <a:pt x="2983" y="4421"/>
                  <a:pt x="2974" y="4490"/>
                </a:cubicBezTo>
                <a:cubicBezTo>
                  <a:pt x="2960" y="4596"/>
                  <a:pt x="2940" y="4634"/>
                  <a:pt x="2895" y="4635"/>
                </a:cubicBezTo>
                <a:cubicBezTo>
                  <a:pt x="2825" y="4637"/>
                  <a:pt x="2689" y="4788"/>
                  <a:pt x="2557" y="5011"/>
                </a:cubicBezTo>
                <a:cubicBezTo>
                  <a:pt x="2457" y="5179"/>
                  <a:pt x="2374" y="5271"/>
                  <a:pt x="2178" y="5428"/>
                </a:cubicBezTo>
                <a:cubicBezTo>
                  <a:pt x="1981" y="5586"/>
                  <a:pt x="1903" y="5672"/>
                  <a:pt x="1820" y="5823"/>
                </a:cubicBezTo>
                <a:cubicBezTo>
                  <a:pt x="1761" y="5930"/>
                  <a:pt x="1705" y="6026"/>
                  <a:pt x="1696" y="6036"/>
                </a:cubicBezTo>
                <a:cubicBezTo>
                  <a:pt x="1668" y="6065"/>
                  <a:pt x="1550" y="6469"/>
                  <a:pt x="1550" y="6536"/>
                </a:cubicBezTo>
                <a:cubicBezTo>
                  <a:pt x="1550" y="6569"/>
                  <a:pt x="1502" y="6714"/>
                  <a:pt x="1443" y="6858"/>
                </a:cubicBezTo>
                <a:cubicBezTo>
                  <a:pt x="1384" y="7002"/>
                  <a:pt x="1335" y="7140"/>
                  <a:pt x="1335" y="7163"/>
                </a:cubicBezTo>
                <a:cubicBezTo>
                  <a:pt x="1335" y="7185"/>
                  <a:pt x="1319" y="7250"/>
                  <a:pt x="1299" y="7306"/>
                </a:cubicBezTo>
                <a:cubicBezTo>
                  <a:pt x="1279" y="7364"/>
                  <a:pt x="1270" y="7446"/>
                  <a:pt x="1278" y="7495"/>
                </a:cubicBezTo>
                <a:cubicBezTo>
                  <a:pt x="1286" y="7543"/>
                  <a:pt x="1282" y="7602"/>
                  <a:pt x="1269" y="7627"/>
                </a:cubicBezTo>
                <a:cubicBezTo>
                  <a:pt x="1256" y="7651"/>
                  <a:pt x="1240" y="7784"/>
                  <a:pt x="1232" y="7922"/>
                </a:cubicBezTo>
                <a:cubicBezTo>
                  <a:pt x="1224" y="8060"/>
                  <a:pt x="1199" y="8263"/>
                  <a:pt x="1175" y="8370"/>
                </a:cubicBezTo>
                <a:cubicBezTo>
                  <a:pt x="1130" y="8576"/>
                  <a:pt x="1140" y="8565"/>
                  <a:pt x="925" y="8638"/>
                </a:cubicBezTo>
                <a:cubicBezTo>
                  <a:pt x="873" y="8655"/>
                  <a:pt x="855" y="8692"/>
                  <a:pt x="831" y="8831"/>
                </a:cubicBezTo>
                <a:cubicBezTo>
                  <a:pt x="797" y="9026"/>
                  <a:pt x="798" y="9485"/>
                  <a:pt x="833" y="9538"/>
                </a:cubicBezTo>
                <a:cubicBezTo>
                  <a:pt x="846" y="9557"/>
                  <a:pt x="857" y="9642"/>
                  <a:pt x="857" y="9727"/>
                </a:cubicBezTo>
                <a:cubicBezTo>
                  <a:pt x="857" y="9813"/>
                  <a:pt x="869" y="9913"/>
                  <a:pt x="884" y="9950"/>
                </a:cubicBezTo>
                <a:cubicBezTo>
                  <a:pt x="916" y="10027"/>
                  <a:pt x="895" y="10141"/>
                  <a:pt x="851" y="10127"/>
                </a:cubicBezTo>
                <a:cubicBezTo>
                  <a:pt x="805" y="10113"/>
                  <a:pt x="650" y="10350"/>
                  <a:pt x="612" y="10493"/>
                </a:cubicBezTo>
                <a:cubicBezTo>
                  <a:pt x="563" y="10678"/>
                  <a:pt x="512" y="11029"/>
                  <a:pt x="530" y="11056"/>
                </a:cubicBezTo>
                <a:cubicBezTo>
                  <a:pt x="538" y="11069"/>
                  <a:pt x="566" y="11052"/>
                  <a:pt x="590" y="11019"/>
                </a:cubicBezTo>
                <a:cubicBezTo>
                  <a:pt x="614" y="10987"/>
                  <a:pt x="639" y="10960"/>
                  <a:pt x="647" y="10960"/>
                </a:cubicBezTo>
                <a:cubicBezTo>
                  <a:pt x="655" y="10960"/>
                  <a:pt x="696" y="10910"/>
                  <a:pt x="737" y="10848"/>
                </a:cubicBezTo>
                <a:cubicBezTo>
                  <a:pt x="792" y="10765"/>
                  <a:pt x="819" y="10745"/>
                  <a:pt x="839" y="10775"/>
                </a:cubicBezTo>
                <a:cubicBezTo>
                  <a:pt x="868" y="10819"/>
                  <a:pt x="828" y="10996"/>
                  <a:pt x="789" y="10996"/>
                </a:cubicBezTo>
                <a:cubicBezTo>
                  <a:pt x="777" y="10996"/>
                  <a:pt x="773" y="11034"/>
                  <a:pt x="779" y="11081"/>
                </a:cubicBezTo>
                <a:cubicBezTo>
                  <a:pt x="785" y="11128"/>
                  <a:pt x="778" y="11178"/>
                  <a:pt x="764" y="11191"/>
                </a:cubicBezTo>
                <a:cubicBezTo>
                  <a:pt x="726" y="11227"/>
                  <a:pt x="731" y="11285"/>
                  <a:pt x="771" y="11262"/>
                </a:cubicBezTo>
                <a:cubicBezTo>
                  <a:pt x="792" y="11250"/>
                  <a:pt x="826" y="11296"/>
                  <a:pt x="863" y="11389"/>
                </a:cubicBezTo>
                <a:lnTo>
                  <a:pt x="921" y="11535"/>
                </a:lnTo>
                <a:lnTo>
                  <a:pt x="949" y="11443"/>
                </a:lnTo>
                <a:cubicBezTo>
                  <a:pt x="990" y="11307"/>
                  <a:pt x="1025" y="11370"/>
                  <a:pt x="1025" y="11582"/>
                </a:cubicBezTo>
                <a:cubicBezTo>
                  <a:pt x="1025" y="11787"/>
                  <a:pt x="1081" y="11967"/>
                  <a:pt x="1186" y="12096"/>
                </a:cubicBezTo>
                <a:cubicBezTo>
                  <a:pt x="1260" y="12186"/>
                  <a:pt x="1225" y="12239"/>
                  <a:pt x="1133" y="12177"/>
                </a:cubicBezTo>
                <a:cubicBezTo>
                  <a:pt x="1080" y="12140"/>
                  <a:pt x="1066" y="12143"/>
                  <a:pt x="1035" y="12202"/>
                </a:cubicBezTo>
                <a:cubicBezTo>
                  <a:pt x="988" y="12293"/>
                  <a:pt x="1001" y="12764"/>
                  <a:pt x="1053" y="12856"/>
                </a:cubicBezTo>
                <a:cubicBezTo>
                  <a:pt x="1073" y="12891"/>
                  <a:pt x="1095" y="12946"/>
                  <a:pt x="1103" y="12980"/>
                </a:cubicBezTo>
                <a:cubicBezTo>
                  <a:pt x="1119" y="13046"/>
                  <a:pt x="1267" y="13159"/>
                  <a:pt x="1420" y="13220"/>
                </a:cubicBezTo>
                <a:cubicBezTo>
                  <a:pt x="1523" y="13261"/>
                  <a:pt x="1850" y="13628"/>
                  <a:pt x="1850" y="13701"/>
                </a:cubicBezTo>
                <a:cubicBezTo>
                  <a:pt x="1850" y="13725"/>
                  <a:pt x="1826" y="13762"/>
                  <a:pt x="1796" y="13784"/>
                </a:cubicBezTo>
                <a:cubicBezTo>
                  <a:pt x="1708" y="13850"/>
                  <a:pt x="1649" y="13946"/>
                  <a:pt x="1570" y="14153"/>
                </a:cubicBezTo>
                <a:cubicBezTo>
                  <a:pt x="1509" y="14314"/>
                  <a:pt x="1490" y="14339"/>
                  <a:pt x="1469" y="14295"/>
                </a:cubicBezTo>
                <a:cubicBezTo>
                  <a:pt x="1436" y="14227"/>
                  <a:pt x="1072" y="14208"/>
                  <a:pt x="1072" y="14274"/>
                </a:cubicBezTo>
                <a:cubicBezTo>
                  <a:pt x="1072" y="14297"/>
                  <a:pt x="1055" y="14343"/>
                  <a:pt x="1035" y="14377"/>
                </a:cubicBezTo>
                <a:cubicBezTo>
                  <a:pt x="1001" y="14433"/>
                  <a:pt x="1001" y="14452"/>
                  <a:pt x="1032" y="14543"/>
                </a:cubicBezTo>
                <a:cubicBezTo>
                  <a:pt x="1074" y="14664"/>
                  <a:pt x="1250" y="14908"/>
                  <a:pt x="1328" y="14953"/>
                </a:cubicBezTo>
                <a:cubicBezTo>
                  <a:pt x="1361" y="14971"/>
                  <a:pt x="1384" y="15013"/>
                  <a:pt x="1384" y="15057"/>
                </a:cubicBezTo>
                <a:cubicBezTo>
                  <a:pt x="1384" y="15144"/>
                  <a:pt x="1473" y="15367"/>
                  <a:pt x="1553" y="15477"/>
                </a:cubicBezTo>
                <a:cubicBezTo>
                  <a:pt x="1585" y="15520"/>
                  <a:pt x="1686" y="15614"/>
                  <a:pt x="1779" y="15684"/>
                </a:cubicBezTo>
                <a:cubicBezTo>
                  <a:pt x="1920" y="15792"/>
                  <a:pt x="1980" y="15815"/>
                  <a:pt x="2161" y="15834"/>
                </a:cubicBezTo>
                <a:cubicBezTo>
                  <a:pt x="2282" y="15847"/>
                  <a:pt x="2401" y="15880"/>
                  <a:pt x="2432" y="15910"/>
                </a:cubicBezTo>
                <a:cubicBezTo>
                  <a:pt x="2552" y="16022"/>
                  <a:pt x="2568" y="16004"/>
                  <a:pt x="2564" y="15766"/>
                </a:cubicBezTo>
                <a:cubicBezTo>
                  <a:pt x="2561" y="15555"/>
                  <a:pt x="2607" y="15358"/>
                  <a:pt x="2651" y="15399"/>
                </a:cubicBezTo>
                <a:cubicBezTo>
                  <a:pt x="2661" y="15408"/>
                  <a:pt x="2664" y="15529"/>
                  <a:pt x="2657" y="15667"/>
                </a:cubicBezTo>
                <a:cubicBezTo>
                  <a:pt x="2645" y="15914"/>
                  <a:pt x="2647" y="15921"/>
                  <a:pt x="2723" y="16028"/>
                </a:cubicBezTo>
                <a:cubicBezTo>
                  <a:pt x="2771" y="16096"/>
                  <a:pt x="2825" y="16136"/>
                  <a:pt x="2868" y="16136"/>
                </a:cubicBezTo>
                <a:cubicBezTo>
                  <a:pt x="2951" y="16136"/>
                  <a:pt x="2978" y="16191"/>
                  <a:pt x="2921" y="16241"/>
                </a:cubicBezTo>
                <a:cubicBezTo>
                  <a:pt x="2898" y="16262"/>
                  <a:pt x="2887" y="16278"/>
                  <a:pt x="2897" y="16278"/>
                </a:cubicBezTo>
                <a:cubicBezTo>
                  <a:pt x="2926" y="16280"/>
                  <a:pt x="3021" y="16193"/>
                  <a:pt x="3041" y="16147"/>
                </a:cubicBezTo>
                <a:cubicBezTo>
                  <a:pt x="3065" y="16089"/>
                  <a:pt x="3203" y="15990"/>
                  <a:pt x="3227" y="16012"/>
                </a:cubicBezTo>
                <a:cubicBezTo>
                  <a:pt x="3237" y="16022"/>
                  <a:pt x="3252" y="16075"/>
                  <a:pt x="3260" y="16131"/>
                </a:cubicBezTo>
                <a:cubicBezTo>
                  <a:pt x="3281" y="16268"/>
                  <a:pt x="3390" y="16420"/>
                  <a:pt x="3507" y="16471"/>
                </a:cubicBezTo>
                <a:cubicBezTo>
                  <a:pt x="3623" y="16523"/>
                  <a:pt x="3637" y="16587"/>
                  <a:pt x="3530" y="16579"/>
                </a:cubicBezTo>
                <a:cubicBezTo>
                  <a:pt x="3400" y="16570"/>
                  <a:pt x="3313" y="16524"/>
                  <a:pt x="3228" y="16420"/>
                </a:cubicBezTo>
                <a:lnTo>
                  <a:pt x="3146" y="16320"/>
                </a:lnTo>
                <a:lnTo>
                  <a:pt x="3080" y="16398"/>
                </a:lnTo>
                <a:cubicBezTo>
                  <a:pt x="3043" y="16442"/>
                  <a:pt x="3012" y="16488"/>
                  <a:pt x="3011" y="16502"/>
                </a:cubicBezTo>
                <a:cubicBezTo>
                  <a:pt x="3009" y="16543"/>
                  <a:pt x="3206" y="16669"/>
                  <a:pt x="3345" y="16714"/>
                </a:cubicBezTo>
                <a:cubicBezTo>
                  <a:pt x="3439" y="16745"/>
                  <a:pt x="3520" y="16807"/>
                  <a:pt x="3629" y="16932"/>
                </a:cubicBezTo>
                <a:cubicBezTo>
                  <a:pt x="3731" y="17049"/>
                  <a:pt x="3807" y="17108"/>
                  <a:pt x="3856" y="17111"/>
                </a:cubicBezTo>
                <a:cubicBezTo>
                  <a:pt x="3897" y="17113"/>
                  <a:pt x="3947" y="17117"/>
                  <a:pt x="3967" y="17120"/>
                </a:cubicBezTo>
                <a:cubicBezTo>
                  <a:pt x="3987" y="17122"/>
                  <a:pt x="4051" y="17111"/>
                  <a:pt x="4111" y="17094"/>
                </a:cubicBezTo>
                <a:cubicBezTo>
                  <a:pt x="4253" y="17054"/>
                  <a:pt x="4422" y="17063"/>
                  <a:pt x="4613" y="17121"/>
                </a:cubicBezTo>
                <a:cubicBezTo>
                  <a:pt x="4804" y="17179"/>
                  <a:pt x="5173" y="17156"/>
                  <a:pt x="5213" y="17084"/>
                </a:cubicBezTo>
                <a:cubicBezTo>
                  <a:pt x="5249" y="17020"/>
                  <a:pt x="5436" y="17019"/>
                  <a:pt x="5506" y="17083"/>
                </a:cubicBezTo>
                <a:cubicBezTo>
                  <a:pt x="5539" y="17113"/>
                  <a:pt x="5601" y="17125"/>
                  <a:pt x="5673" y="17115"/>
                </a:cubicBezTo>
                <a:lnTo>
                  <a:pt x="5786" y="17099"/>
                </a:lnTo>
                <a:lnTo>
                  <a:pt x="5720" y="17022"/>
                </a:lnTo>
                <a:cubicBezTo>
                  <a:pt x="5684" y="16980"/>
                  <a:pt x="5641" y="16951"/>
                  <a:pt x="5622" y="16957"/>
                </a:cubicBezTo>
                <a:cubicBezTo>
                  <a:pt x="5604" y="16963"/>
                  <a:pt x="5570" y="16942"/>
                  <a:pt x="5547" y="16910"/>
                </a:cubicBezTo>
                <a:cubicBezTo>
                  <a:pt x="5519" y="16872"/>
                  <a:pt x="5483" y="16859"/>
                  <a:pt x="5444" y="16874"/>
                </a:cubicBezTo>
                <a:cubicBezTo>
                  <a:pt x="5411" y="16886"/>
                  <a:pt x="5360" y="16879"/>
                  <a:pt x="5332" y="16856"/>
                </a:cubicBezTo>
                <a:cubicBezTo>
                  <a:pt x="5292" y="16824"/>
                  <a:pt x="5272" y="16824"/>
                  <a:pt x="5246" y="16857"/>
                </a:cubicBezTo>
                <a:cubicBezTo>
                  <a:pt x="5218" y="16891"/>
                  <a:pt x="5201" y="16889"/>
                  <a:pt x="5167" y="16842"/>
                </a:cubicBezTo>
                <a:cubicBezTo>
                  <a:pt x="5143" y="16810"/>
                  <a:pt x="5108" y="16783"/>
                  <a:pt x="5089" y="16783"/>
                </a:cubicBezTo>
                <a:cubicBezTo>
                  <a:pt x="5069" y="16783"/>
                  <a:pt x="5041" y="16764"/>
                  <a:pt x="5026" y="16741"/>
                </a:cubicBezTo>
                <a:cubicBezTo>
                  <a:pt x="4991" y="16689"/>
                  <a:pt x="5030" y="16604"/>
                  <a:pt x="5090" y="16604"/>
                </a:cubicBezTo>
                <a:cubicBezTo>
                  <a:pt x="5112" y="16604"/>
                  <a:pt x="5141" y="16586"/>
                  <a:pt x="5155" y="16566"/>
                </a:cubicBezTo>
                <a:cubicBezTo>
                  <a:pt x="5172" y="16540"/>
                  <a:pt x="5189" y="16545"/>
                  <a:pt x="5210" y="16584"/>
                </a:cubicBezTo>
                <a:cubicBezTo>
                  <a:pt x="5251" y="16657"/>
                  <a:pt x="5400" y="16654"/>
                  <a:pt x="5455" y="16579"/>
                </a:cubicBezTo>
                <a:cubicBezTo>
                  <a:pt x="5484" y="16539"/>
                  <a:pt x="5498" y="16469"/>
                  <a:pt x="5498" y="16366"/>
                </a:cubicBezTo>
                <a:cubicBezTo>
                  <a:pt x="5498" y="16203"/>
                  <a:pt x="5524" y="16152"/>
                  <a:pt x="5587" y="16188"/>
                </a:cubicBezTo>
                <a:cubicBezTo>
                  <a:pt x="5617" y="16205"/>
                  <a:pt x="5620" y="16220"/>
                  <a:pt x="5599" y="16252"/>
                </a:cubicBezTo>
                <a:cubicBezTo>
                  <a:pt x="5583" y="16275"/>
                  <a:pt x="5570" y="16324"/>
                  <a:pt x="5570" y="16361"/>
                </a:cubicBezTo>
                <a:cubicBezTo>
                  <a:pt x="5570" y="16419"/>
                  <a:pt x="5584" y="16427"/>
                  <a:pt x="5660" y="16413"/>
                </a:cubicBezTo>
                <a:cubicBezTo>
                  <a:pt x="5709" y="16404"/>
                  <a:pt x="5765" y="16391"/>
                  <a:pt x="5783" y="16384"/>
                </a:cubicBezTo>
                <a:cubicBezTo>
                  <a:pt x="5803" y="16376"/>
                  <a:pt x="5824" y="16409"/>
                  <a:pt x="5835" y="16467"/>
                </a:cubicBezTo>
                <a:cubicBezTo>
                  <a:pt x="5860" y="16601"/>
                  <a:pt x="5974" y="16745"/>
                  <a:pt x="6057" y="16747"/>
                </a:cubicBezTo>
                <a:cubicBezTo>
                  <a:pt x="6141" y="16748"/>
                  <a:pt x="6260" y="16624"/>
                  <a:pt x="6290" y="16504"/>
                </a:cubicBezTo>
                <a:cubicBezTo>
                  <a:pt x="6312" y="16420"/>
                  <a:pt x="6316" y="16418"/>
                  <a:pt x="6356" y="16473"/>
                </a:cubicBezTo>
                <a:cubicBezTo>
                  <a:pt x="6380" y="16505"/>
                  <a:pt x="6433" y="16531"/>
                  <a:pt x="6474" y="16531"/>
                </a:cubicBezTo>
                <a:cubicBezTo>
                  <a:pt x="6553" y="16531"/>
                  <a:pt x="6594" y="16582"/>
                  <a:pt x="6550" y="16623"/>
                </a:cubicBezTo>
                <a:cubicBezTo>
                  <a:pt x="6535" y="16637"/>
                  <a:pt x="6481" y="16647"/>
                  <a:pt x="6431" y="16646"/>
                </a:cubicBezTo>
                <a:cubicBezTo>
                  <a:pt x="6347" y="16644"/>
                  <a:pt x="6330" y="16661"/>
                  <a:pt x="6255" y="16819"/>
                </a:cubicBezTo>
                <a:cubicBezTo>
                  <a:pt x="6160" y="17018"/>
                  <a:pt x="6089" y="17068"/>
                  <a:pt x="6027" y="16984"/>
                </a:cubicBezTo>
                <a:cubicBezTo>
                  <a:pt x="5972" y="16909"/>
                  <a:pt x="5954" y="16912"/>
                  <a:pt x="5954" y="16995"/>
                </a:cubicBezTo>
                <a:cubicBezTo>
                  <a:pt x="5954" y="17032"/>
                  <a:pt x="5972" y="17074"/>
                  <a:pt x="5995" y="17087"/>
                </a:cubicBezTo>
                <a:cubicBezTo>
                  <a:pt x="6033" y="17109"/>
                  <a:pt x="6032" y="17118"/>
                  <a:pt x="5983" y="17178"/>
                </a:cubicBezTo>
                <a:cubicBezTo>
                  <a:pt x="5953" y="17214"/>
                  <a:pt x="5929" y="17279"/>
                  <a:pt x="5929" y="17322"/>
                </a:cubicBezTo>
                <a:cubicBezTo>
                  <a:pt x="5929" y="17367"/>
                  <a:pt x="5911" y="17408"/>
                  <a:pt x="5887" y="17417"/>
                </a:cubicBezTo>
                <a:cubicBezTo>
                  <a:pt x="5851" y="17432"/>
                  <a:pt x="5845" y="17473"/>
                  <a:pt x="5847" y="17703"/>
                </a:cubicBezTo>
                <a:cubicBezTo>
                  <a:pt x="5850" y="17917"/>
                  <a:pt x="5842" y="17978"/>
                  <a:pt x="5812" y="18002"/>
                </a:cubicBezTo>
                <a:cubicBezTo>
                  <a:pt x="5790" y="18018"/>
                  <a:pt x="5761" y="18024"/>
                  <a:pt x="5747" y="18016"/>
                </a:cubicBezTo>
                <a:cubicBezTo>
                  <a:pt x="5711" y="17997"/>
                  <a:pt x="5682" y="18238"/>
                  <a:pt x="5710" y="18320"/>
                </a:cubicBezTo>
                <a:cubicBezTo>
                  <a:pt x="5735" y="18392"/>
                  <a:pt x="5733" y="18541"/>
                  <a:pt x="5706" y="18606"/>
                </a:cubicBezTo>
                <a:cubicBezTo>
                  <a:pt x="5696" y="18630"/>
                  <a:pt x="5700" y="18718"/>
                  <a:pt x="5714" y="18799"/>
                </a:cubicBezTo>
                <a:cubicBezTo>
                  <a:pt x="5729" y="18881"/>
                  <a:pt x="5734" y="18973"/>
                  <a:pt x="5726" y="19004"/>
                </a:cubicBezTo>
                <a:cubicBezTo>
                  <a:pt x="5718" y="19035"/>
                  <a:pt x="5738" y="19143"/>
                  <a:pt x="5770" y="19243"/>
                </a:cubicBezTo>
                <a:cubicBezTo>
                  <a:pt x="5803" y="19343"/>
                  <a:pt x="5846" y="19484"/>
                  <a:pt x="5867" y="19555"/>
                </a:cubicBezTo>
                <a:cubicBezTo>
                  <a:pt x="5902" y="19675"/>
                  <a:pt x="6101" y="19963"/>
                  <a:pt x="6125" y="19928"/>
                </a:cubicBezTo>
                <a:cubicBezTo>
                  <a:pt x="6130" y="19920"/>
                  <a:pt x="6181" y="19978"/>
                  <a:pt x="6238" y="20056"/>
                </a:cubicBezTo>
                <a:cubicBezTo>
                  <a:pt x="6295" y="20135"/>
                  <a:pt x="6351" y="20198"/>
                  <a:pt x="6362" y="20198"/>
                </a:cubicBezTo>
                <a:cubicBezTo>
                  <a:pt x="6373" y="20198"/>
                  <a:pt x="6390" y="20223"/>
                  <a:pt x="6402" y="20253"/>
                </a:cubicBezTo>
                <a:cubicBezTo>
                  <a:pt x="6434" y="20340"/>
                  <a:pt x="6523" y="20348"/>
                  <a:pt x="6552" y="20268"/>
                </a:cubicBezTo>
                <a:cubicBezTo>
                  <a:pt x="6582" y="20182"/>
                  <a:pt x="6722" y="20172"/>
                  <a:pt x="6766" y="20252"/>
                </a:cubicBezTo>
                <a:cubicBezTo>
                  <a:pt x="6799" y="20311"/>
                  <a:pt x="6838" y="20324"/>
                  <a:pt x="6838" y="20274"/>
                </a:cubicBezTo>
                <a:cubicBezTo>
                  <a:pt x="6838" y="20257"/>
                  <a:pt x="6817" y="20233"/>
                  <a:pt x="6790" y="20223"/>
                </a:cubicBezTo>
                <a:cubicBezTo>
                  <a:pt x="6704" y="20189"/>
                  <a:pt x="6753" y="19874"/>
                  <a:pt x="6845" y="19874"/>
                </a:cubicBezTo>
                <a:cubicBezTo>
                  <a:pt x="6858" y="19874"/>
                  <a:pt x="6882" y="19849"/>
                  <a:pt x="6897" y="19817"/>
                </a:cubicBezTo>
                <a:cubicBezTo>
                  <a:pt x="6943" y="19722"/>
                  <a:pt x="7025" y="19825"/>
                  <a:pt x="7103" y="20079"/>
                </a:cubicBezTo>
                <a:cubicBezTo>
                  <a:pt x="7176" y="20316"/>
                  <a:pt x="7317" y="20552"/>
                  <a:pt x="7495" y="20736"/>
                </a:cubicBezTo>
                <a:cubicBezTo>
                  <a:pt x="7659" y="20905"/>
                  <a:pt x="7736" y="20937"/>
                  <a:pt x="7808" y="20866"/>
                </a:cubicBezTo>
                <a:cubicBezTo>
                  <a:pt x="7914" y="20762"/>
                  <a:pt x="7869" y="20679"/>
                  <a:pt x="7670" y="20609"/>
                </a:cubicBezTo>
                <a:cubicBezTo>
                  <a:pt x="7587" y="20580"/>
                  <a:pt x="7552" y="20514"/>
                  <a:pt x="7561" y="20408"/>
                </a:cubicBezTo>
                <a:cubicBezTo>
                  <a:pt x="7574" y="20264"/>
                  <a:pt x="7599" y="20232"/>
                  <a:pt x="7663" y="20275"/>
                </a:cubicBezTo>
                <a:cubicBezTo>
                  <a:pt x="7734" y="20324"/>
                  <a:pt x="7999" y="20261"/>
                  <a:pt x="8058" y="20181"/>
                </a:cubicBezTo>
                <a:cubicBezTo>
                  <a:pt x="8080" y="20151"/>
                  <a:pt x="8125" y="20126"/>
                  <a:pt x="8158" y="20126"/>
                </a:cubicBezTo>
                <a:cubicBezTo>
                  <a:pt x="8218" y="20126"/>
                  <a:pt x="8273" y="20059"/>
                  <a:pt x="8381" y="19856"/>
                </a:cubicBezTo>
                <a:lnTo>
                  <a:pt x="8438" y="19749"/>
                </a:lnTo>
                <a:lnTo>
                  <a:pt x="8462" y="19844"/>
                </a:lnTo>
                <a:cubicBezTo>
                  <a:pt x="8476" y="19897"/>
                  <a:pt x="8499" y="19950"/>
                  <a:pt x="8514" y="19964"/>
                </a:cubicBezTo>
                <a:cubicBezTo>
                  <a:pt x="8533" y="19982"/>
                  <a:pt x="8526" y="20013"/>
                  <a:pt x="8493" y="20066"/>
                </a:cubicBezTo>
                <a:cubicBezTo>
                  <a:pt x="8429" y="20170"/>
                  <a:pt x="8365" y="20500"/>
                  <a:pt x="8399" y="20551"/>
                </a:cubicBezTo>
                <a:cubicBezTo>
                  <a:pt x="8434" y="20604"/>
                  <a:pt x="8401" y="20714"/>
                  <a:pt x="8358" y="20689"/>
                </a:cubicBezTo>
                <a:cubicBezTo>
                  <a:pt x="8328" y="20672"/>
                  <a:pt x="8329" y="20683"/>
                  <a:pt x="8362" y="20760"/>
                </a:cubicBezTo>
                <a:cubicBezTo>
                  <a:pt x="8384" y="20810"/>
                  <a:pt x="8420" y="20901"/>
                  <a:pt x="8441" y="20962"/>
                </a:cubicBezTo>
                <a:cubicBezTo>
                  <a:pt x="8492" y="21104"/>
                  <a:pt x="8612" y="21151"/>
                  <a:pt x="8943" y="21160"/>
                </a:cubicBezTo>
                <a:cubicBezTo>
                  <a:pt x="9080" y="21163"/>
                  <a:pt x="9202" y="21183"/>
                  <a:pt x="9216" y="21203"/>
                </a:cubicBezTo>
                <a:cubicBezTo>
                  <a:pt x="9250" y="21254"/>
                  <a:pt x="9294" y="21249"/>
                  <a:pt x="9357" y="21189"/>
                </a:cubicBezTo>
                <a:cubicBezTo>
                  <a:pt x="9386" y="21161"/>
                  <a:pt x="9455" y="21132"/>
                  <a:pt x="9509" y="21126"/>
                </a:cubicBezTo>
                <a:cubicBezTo>
                  <a:pt x="9563" y="21119"/>
                  <a:pt x="9609" y="21102"/>
                  <a:pt x="9611" y="21087"/>
                </a:cubicBezTo>
                <a:cubicBezTo>
                  <a:pt x="9613" y="21071"/>
                  <a:pt x="9539" y="20960"/>
                  <a:pt x="9446" y="20839"/>
                </a:cubicBezTo>
                <a:cubicBezTo>
                  <a:pt x="9254" y="20590"/>
                  <a:pt x="9209" y="20495"/>
                  <a:pt x="9267" y="20462"/>
                </a:cubicBezTo>
                <a:cubicBezTo>
                  <a:pt x="9288" y="20450"/>
                  <a:pt x="9323" y="20465"/>
                  <a:pt x="9345" y="20495"/>
                </a:cubicBezTo>
                <a:cubicBezTo>
                  <a:pt x="9368" y="20524"/>
                  <a:pt x="9419" y="20574"/>
                  <a:pt x="9458" y="20605"/>
                </a:cubicBezTo>
                <a:cubicBezTo>
                  <a:pt x="9498" y="20636"/>
                  <a:pt x="9571" y="20719"/>
                  <a:pt x="9621" y="20789"/>
                </a:cubicBezTo>
                <a:cubicBezTo>
                  <a:pt x="9671" y="20859"/>
                  <a:pt x="9722" y="20917"/>
                  <a:pt x="9733" y="20917"/>
                </a:cubicBezTo>
                <a:cubicBezTo>
                  <a:pt x="9745" y="20917"/>
                  <a:pt x="9764" y="20941"/>
                  <a:pt x="9774" y="20970"/>
                </a:cubicBezTo>
                <a:cubicBezTo>
                  <a:pt x="9796" y="21029"/>
                  <a:pt x="10087" y="21055"/>
                  <a:pt x="10236" y="21011"/>
                </a:cubicBezTo>
                <a:cubicBezTo>
                  <a:pt x="10495" y="20935"/>
                  <a:pt x="10535" y="20906"/>
                  <a:pt x="10654" y="20718"/>
                </a:cubicBezTo>
                <a:cubicBezTo>
                  <a:pt x="10794" y="20498"/>
                  <a:pt x="10855" y="20372"/>
                  <a:pt x="10908" y="20196"/>
                </a:cubicBezTo>
                <a:cubicBezTo>
                  <a:pt x="10950" y="20055"/>
                  <a:pt x="11080" y="19874"/>
                  <a:pt x="11137" y="19874"/>
                </a:cubicBezTo>
                <a:cubicBezTo>
                  <a:pt x="11190" y="19874"/>
                  <a:pt x="11405" y="19697"/>
                  <a:pt x="11499" y="19577"/>
                </a:cubicBezTo>
                <a:cubicBezTo>
                  <a:pt x="11587" y="19465"/>
                  <a:pt x="11804" y="19309"/>
                  <a:pt x="12006" y="19213"/>
                </a:cubicBezTo>
                <a:cubicBezTo>
                  <a:pt x="12184" y="19128"/>
                  <a:pt x="12226" y="19075"/>
                  <a:pt x="12231" y="18933"/>
                </a:cubicBezTo>
                <a:cubicBezTo>
                  <a:pt x="12234" y="18802"/>
                  <a:pt x="12263" y="18714"/>
                  <a:pt x="12292" y="18741"/>
                </a:cubicBezTo>
                <a:cubicBezTo>
                  <a:pt x="12324" y="18771"/>
                  <a:pt x="12345" y="19160"/>
                  <a:pt x="12317" y="19210"/>
                </a:cubicBezTo>
                <a:cubicBezTo>
                  <a:pt x="12297" y="19246"/>
                  <a:pt x="12314" y="19261"/>
                  <a:pt x="12394" y="19281"/>
                </a:cubicBezTo>
                <a:cubicBezTo>
                  <a:pt x="12451" y="19295"/>
                  <a:pt x="12508" y="19321"/>
                  <a:pt x="12521" y="19337"/>
                </a:cubicBezTo>
                <a:cubicBezTo>
                  <a:pt x="12570" y="19396"/>
                  <a:pt x="12852" y="19416"/>
                  <a:pt x="12927" y="19367"/>
                </a:cubicBezTo>
                <a:lnTo>
                  <a:pt x="12999" y="19319"/>
                </a:lnTo>
                <a:lnTo>
                  <a:pt x="12899" y="19308"/>
                </a:lnTo>
                <a:cubicBezTo>
                  <a:pt x="12820" y="19299"/>
                  <a:pt x="12783" y="19269"/>
                  <a:pt x="12726" y="19170"/>
                </a:cubicBezTo>
                <a:cubicBezTo>
                  <a:pt x="12685" y="19101"/>
                  <a:pt x="12652" y="19016"/>
                  <a:pt x="12652" y="18980"/>
                </a:cubicBezTo>
                <a:cubicBezTo>
                  <a:pt x="12652" y="18944"/>
                  <a:pt x="12631" y="18886"/>
                  <a:pt x="12604" y="18850"/>
                </a:cubicBezTo>
                <a:cubicBezTo>
                  <a:pt x="12578" y="18814"/>
                  <a:pt x="12557" y="18745"/>
                  <a:pt x="12557" y="18695"/>
                </a:cubicBezTo>
                <a:cubicBezTo>
                  <a:pt x="12557" y="18645"/>
                  <a:pt x="12541" y="18578"/>
                  <a:pt x="12521" y="18545"/>
                </a:cubicBezTo>
                <a:cubicBezTo>
                  <a:pt x="12495" y="18501"/>
                  <a:pt x="12490" y="18447"/>
                  <a:pt x="12504" y="18330"/>
                </a:cubicBezTo>
                <a:cubicBezTo>
                  <a:pt x="12526" y="18134"/>
                  <a:pt x="12568" y="18108"/>
                  <a:pt x="12612" y="18263"/>
                </a:cubicBezTo>
                <a:cubicBezTo>
                  <a:pt x="12630" y="18329"/>
                  <a:pt x="12674" y="18447"/>
                  <a:pt x="12710" y="18525"/>
                </a:cubicBezTo>
                <a:cubicBezTo>
                  <a:pt x="12745" y="18604"/>
                  <a:pt x="12770" y="18696"/>
                  <a:pt x="12764" y="18731"/>
                </a:cubicBezTo>
                <a:cubicBezTo>
                  <a:pt x="12752" y="18795"/>
                  <a:pt x="12810" y="18895"/>
                  <a:pt x="12835" y="18857"/>
                </a:cubicBezTo>
                <a:cubicBezTo>
                  <a:pt x="12858" y="18823"/>
                  <a:pt x="12939" y="18900"/>
                  <a:pt x="12939" y="18955"/>
                </a:cubicBezTo>
                <a:cubicBezTo>
                  <a:pt x="12939" y="18992"/>
                  <a:pt x="12968" y="18983"/>
                  <a:pt x="13053" y="18918"/>
                </a:cubicBezTo>
                <a:cubicBezTo>
                  <a:pt x="13116" y="18871"/>
                  <a:pt x="13186" y="18832"/>
                  <a:pt x="13209" y="18832"/>
                </a:cubicBezTo>
                <a:cubicBezTo>
                  <a:pt x="13233" y="18832"/>
                  <a:pt x="13389" y="18789"/>
                  <a:pt x="13556" y="18737"/>
                </a:cubicBezTo>
                <a:cubicBezTo>
                  <a:pt x="13829" y="18653"/>
                  <a:pt x="14051" y="18624"/>
                  <a:pt x="14442" y="18618"/>
                </a:cubicBezTo>
                <a:lnTo>
                  <a:pt x="14566" y="18616"/>
                </a:lnTo>
                <a:lnTo>
                  <a:pt x="14652" y="18415"/>
                </a:lnTo>
                <a:cubicBezTo>
                  <a:pt x="14732" y="18229"/>
                  <a:pt x="14741" y="18220"/>
                  <a:pt x="14779" y="18272"/>
                </a:cubicBezTo>
                <a:cubicBezTo>
                  <a:pt x="14858" y="18380"/>
                  <a:pt x="15059" y="18321"/>
                  <a:pt x="15073" y="18186"/>
                </a:cubicBezTo>
                <a:cubicBezTo>
                  <a:pt x="15083" y="18093"/>
                  <a:pt x="15125" y="18086"/>
                  <a:pt x="15137" y="18175"/>
                </a:cubicBezTo>
                <a:cubicBezTo>
                  <a:pt x="15162" y="18366"/>
                  <a:pt x="15363" y="18444"/>
                  <a:pt x="15431" y="18288"/>
                </a:cubicBezTo>
                <a:cubicBezTo>
                  <a:pt x="15460" y="18223"/>
                  <a:pt x="15473" y="18218"/>
                  <a:pt x="15512" y="18254"/>
                </a:cubicBezTo>
                <a:cubicBezTo>
                  <a:pt x="15550" y="18290"/>
                  <a:pt x="15603" y="18280"/>
                  <a:pt x="15795" y="18205"/>
                </a:cubicBezTo>
                <a:cubicBezTo>
                  <a:pt x="15925" y="18154"/>
                  <a:pt x="16052" y="18114"/>
                  <a:pt x="16078" y="18114"/>
                </a:cubicBezTo>
                <a:cubicBezTo>
                  <a:pt x="16104" y="18114"/>
                  <a:pt x="16144" y="18078"/>
                  <a:pt x="16167" y="18035"/>
                </a:cubicBezTo>
                <a:lnTo>
                  <a:pt x="16210" y="17958"/>
                </a:lnTo>
                <a:lnTo>
                  <a:pt x="16253" y="18068"/>
                </a:lnTo>
                <a:cubicBezTo>
                  <a:pt x="16380" y="18390"/>
                  <a:pt x="16681" y="18275"/>
                  <a:pt x="16700" y="17896"/>
                </a:cubicBezTo>
                <a:cubicBezTo>
                  <a:pt x="16709" y="17733"/>
                  <a:pt x="16752" y="17687"/>
                  <a:pt x="16763" y="17831"/>
                </a:cubicBezTo>
                <a:cubicBezTo>
                  <a:pt x="16772" y="17949"/>
                  <a:pt x="16807" y="17971"/>
                  <a:pt x="17019" y="17988"/>
                </a:cubicBezTo>
                <a:cubicBezTo>
                  <a:pt x="17172" y="18000"/>
                  <a:pt x="17186" y="18008"/>
                  <a:pt x="17194" y="18084"/>
                </a:cubicBezTo>
                <a:cubicBezTo>
                  <a:pt x="17198" y="18129"/>
                  <a:pt x="17225" y="18203"/>
                  <a:pt x="17252" y="18248"/>
                </a:cubicBezTo>
                <a:cubicBezTo>
                  <a:pt x="17344" y="18397"/>
                  <a:pt x="17563" y="18321"/>
                  <a:pt x="17585" y="18133"/>
                </a:cubicBezTo>
                <a:cubicBezTo>
                  <a:pt x="17592" y="18069"/>
                  <a:pt x="17613" y="18066"/>
                  <a:pt x="17880" y="18074"/>
                </a:cubicBezTo>
                <a:cubicBezTo>
                  <a:pt x="18108" y="18080"/>
                  <a:pt x="18185" y="18096"/>
                  <a:pt x="18256" y="18150"/>
                </a:cubicBezTo>
                <a:cubicBezTo>
                  <a:pt x="18309" y="18191"/>
                  <a:pt x="18351" y="18205"/>
                  <a:pt x="18359" y="18184"/>
                </a:cubicBezTo>
                <a:cubicBezTo>
                  <a:pt x="18386" y="18119"/>
                  <a:pt x="18419" y="18188"/>
                  <a:pt x="18419" y="18311"/>
                </a:cubicBezTo>
                <a:cubicBezTo>
                  <a:pt x="18419" y="18461"/>
                  <a:pt x="18487" y="18544"/>
                  <a:pt x="18614" y="18544"/>
                </a:cubicBezTo>
                <a:cubicBezTo>
                  <a:pt x="18711" y="18544"/>
                  <a:pt x="18801" y="18438"/>
                  <a:pt x="18801" y="18324"/>
                </a:cubicBezTo>
                <a:cubicBezTo>
                  <a:pt x="18801" y="18220"/>
                  <a:pt x="18844" y="18212"/>
                  <a:pt x="18886" y="18308"/>
                </a:cubicBezTo>
                <a:cubicBezTo>
                  <a:pt x="18975" y="18512"/>
                  <a:pt x="19187" y="18572"/>
                  <a:pt x="19284" y="18420"/>
                </a:cubicBezTo>
                <a:cubicBezTo>
                  <a:pt x="19315" y="18369"/>
                  <a:pt x="19367" y="18329"/>
                  <a:pt x="19403" y="18329"/>
                </a:cubicBezTo>
                <a:cubicBezTo>
                  <a:pt x="19437" y="18328"/>
                  <a:pt x="19478" y="18304"/>
                  <a:pt x="19494" y="18275"/>
                </a:cubicBezTo>
                <a:cubicBezTo>
                  <a:pt x="19511" y="18245"/>
                  <a:pt x="19534" y="18230"/>
                  <a:pt x="19545" y="18241"/>
                </a:cubicBezTo>
                <a:cubicBezTo>
                  <a:pt x="19578" y="18272"/>
                  <a:pt x="19540" y="18030"/>
                  <a:pt x="19501" y="17962"/>
                </a:cubicBezTo>
                <a:cubicBezTo>
                  <a:pt x="19482" y="17929"/>
                  <a:pt x="19432" y="17896"/>
                  <a:pt x="19391" y="17890"/>
                </a:cubicBezTo>
                <a:cubicBezTo>
                  <a:pt x="19346" y="17884"/>
                  <a:pt x="19316" y="17859"/>
                  <a:pt x="19316" y="17830"/>
                </a:cubicBezTo>
                <a:cubicBezTo>
                  <a:pt x="19316" y="17793"/>
                  <a:pt x="19355" y="17778"/>
                  <a:pt x="19462" y="17774"/>
                </a:cubicBezTo>
                <a:cubicBezTo>
                  <a:pt x="19552" y="17770"/>
                  <a:pt x="19632" y="17744"/>
                  <a:pt x="19669" y="17708"/>
                </a:cubicBezTo>
                <a:cubicBezTo>
                  <a:pt x="19733" y="17645"/>
                  <a:pt x="19758" y="17658"/>
                  <a:pt x="19758" y="17756"/>
                </a:cubicBezTo>
                <a:cubicBezTo>
                  <a:pt x="19758" y="17829"/>
                  <a:pt x="19819" y="17872"/>
                  <a:pt x="19882" y="17842"/>
                </a:cubicBezTo>
                <a:cubicBezTo>
                  <a:pt x="19907" y="17830"/>
                  <a:pt x="19961" y="17852"/>
                  <a:pt x="20007" y="17895"/>
                </a:cubicBezTo>
                <a:cubicBezTo>
                  <a:pt x="20078" y="17961"/>
                  <a:pt x="20091" y="17963"/>
                  <a:pt x="20117" y="17915"/>
                </a:cubicBezTo>
                <a:cubicBezTo>
                  <a:pt x="20134" y="17885"/>
                  <a:pt x="20157" y="17861"/>
                  <a:pt x="20170" y="17861"/>
                </a:cubicBezTo>
                <a:cubicBezTo>
                  <a:pt x="20182" y="17861"/>
                  <a:pt x="20223" y="17829"/>
                  <a:pt x="20259" y="17790"/>
                </a:cubicBezTo>
                <a:cubicBezTo>
                  <a:pt x="20330" y="17715"/>
                  <a:pt x="20356" y="17725"/>
                  <a:pt x="20356" y="17831"/>
                </a:cubicBezTo>
                <a:cubicBezTo>
                  <a:pt x="20356" y="17867"/>
                  <a:pt x="20364" y="17897"/>
                  <a:pt x="20373" y="17897"/>
                </a:cubicBezTo>
                <a:cubicBezTo>
                  <a:pt x="20400" y="17897"/>
                  <a:pt x="20621" y="17532"/>
                  <a:pt x="20683" y="17385"/>
                </a:cubicBezTo>
                <a:cubicBezTo>
                  <a:pt x="20714" y="17311"/>
                  <a:pt x="20758" y="17251"/>
                  <a:pt x="20781" y="17250"/>
                </a:cubicBezTo>
                <a:cubicBezTo>
                  <a:pt x="20877" y="17247"/>
                  <a:pt x="21140" y="16614"/>
                  <a:pt x="21201" y="16237"/>
                </a:cubicBezTo>
                <a:cubicBezTo>
                  <a:pt x="21231" y="16053"/>
                  <a:pt x="21235" y="15034"/>
                  <a:pt x="21207" y="14816"/>
                </a:cubicBezTo>
                <a:cubicBezTo>
                  <a:pt x="21194" y="14716"/>
                  <a:pt x="21198" y="14628"/>
                  <a:pt x="21216" y="14563"/>
                </a:cubicBezTo>
                <a:cubicBezTo>
                  <a:pt x="21264" y="14386"/>
                  <a:pt x="21184" y="13233"/>
                  <a:pt x="21115" y="13130"/>
                </a:cubicBezTo>
                <a:cubicBezTo>
                  <a:pt x="21106" y="13116"/>
                  <a:pt x="21098" y="13080"/>
                  <a:pt x="21098" y="13051"/>
                </a:cubicBezTo>
                <a:cubicBezTo>
                  <a:pt x="21098" y="12960"/>
                  <a:pt x="20950" y="12386"/>
                  <a:pt x="20902" y="12287"/>
                </a:cubicBezTo>
                <a:cubicBezTo>
                  <a:pt x="20874" y="12231"/>
                  <a:pt x="20852" y="12118"/>
                  <a:pt x="20847" y="12000"/>
                </a:cubicBezTo>
                <a:cubicBezTo>
                  <a:pt x="20831" y="11644"/>
                  <a:pt x="20818" y="11472"/>
                  <a:pt x="20803" y="11436"/>
                </a:cubicBezTo>
                <a:cubicBezTo>
                  <a:pt x="20795" y="11417"/>
                  <a:pt x="20783" y="11343"/>
                  <a:pt x="20778" y="11272"/>
                </a:cubicBezTo>
                <a:cubicBezTo>
                  <a:pt x="20765" y="11126"/>
                  <a:pt x="20662" y="10799"/>
                  <a:pt x="20594" y="10688"/>
                </a:cubicBezTo>
                <a:cubicBezTo>
                  <a:pt x="20568" y="10647"/>
                  <a:pt x="20548" y="10595"/>
                  <a:pt x="20548" y="10571"/>
                </a:cubicBezTo>
                <a:cubicBezTo>
                  <a:pt x="20548" y="10548"/>
                  <a:pt x="20532" y="10528"/>
                  <a:pt x="20514" y="10528"/>
                </a:cubicBezTo>
                <a:cubicBezTo>
                  <a:pt x="20495" y="10528"/>
                  <a:pt x="20453" y="10479"/>
                  <a:pt x="20419" y="10418"/>
                </a:cubicBezTo>
                <a:cubicBezTo>
                  <a:pt x="20371" y="10333"/>
                  <a:pt x="20356" y="10268"/>
                  <a:pt x="20356" y="10138"/>
                </a:cubicBezTo>
                <a:cubicBezTo>
                  <a:pt x="20356" y="9952"/>
                  <a:pt x="20277" y="9661"/>
                  <a:pt x="20231" y="9676"/>
                </a:cubicBezTo>
                <a:cubicBezTo>
                  <a:pt x="20213" y="9681"/>
                  <a:pt x="20196" y="9604"/>
                  <a:pt x="20184" y="9470"/>
                </a:cubicBezTo>
                <a:cubicBezTo>
                  <a:pt x="20173" y="9353"/>
                  <a:pt x="20154" y="9201"/>
                  <a:pt x="20139" y="9135"/>
                </a:cubicBezTo>
                <a:cubicBezTo>
                  <a:pt x="20125" y="9069"/>
                  <a:pt x="20118" y="8995"/>
                  <a:pt x="20125" y="8968"/>
                </a:cubicBezTo>
                <a:cubicBezTo>
                  <a:pt x="20132" y="8942"/>
                  <a:pt x="20111" y="8862"/>
                  <a:pt x="20079" y="8792"/>
                </a:cubicBezTo>
                <a:cubicBezTo>
                  <a:pt x="20047" y="8721"/>
                  <a:pt x="20021" y="8631"/>
                  <a:pt x="20021" y="8592"/>
                </a:cubicBezTo>
                <a:cubicBezTo>
                  <a:pt x="20021" y="8552"/>
                  <a:pt x="19984" y="8401"/>
                  <a:pt x="19939" y="8257"/>
                </a:cubicBezTo>
                <a:cubicBezTo>
                  <a:pt x="19893" y="8113"/>
                  <a:pt x="19854" y="7930"/>
                  <a:pt x="19850" y="7851"/>
                </a:cubicBezTo>
                <a:lnTo>
                  <a:pt x="19842" y="7706"/>
                </a:lnTo>
                <a:lnTo>
                  <a:pt x="19954" y="7719"/>
                </a:lnTo>
                <a:cubicBezTo>
                  <a:pt x="20093" y="7734"/>
                  <a:pt x="20164" y="7644"/>
                  <a:pt x="20164" y="7456"/>
                </a:cubicBezTo>
                <a:cubicBezTo>
                  <a:pt x="20164" y="7307"/>
                  <a:pt x="20081" y="7202"/>
                  <a:pt x="19984" y="7230"/>
                </a:cubicBezTo>
                <a:cubicBezTo>
                  <a:pt x="19933" y="7245"/>
                  <a:pt x="19918" y="7229"/>
                  <a:pt x="19890" y="7127"/>
                </a:cubicBezTo>
                <a:cubicBezTo>
                  <a:pt x="19840" y="6948"/>
                  <a:pt x="19679" y="6875"/>
                  <a:pt x="19580" y="6987"/>
                </a:cubicBezTo>
                <a:cubicBezTo>
                  <a:pt x="19555" y="7016"/>
                  <a:pt x="19529" y="7098"/>
                  <a:pt x="19521" y="7168"/>
                </a:cubicBezTo>
                <a:cubicBezTo>
                  <a:pt x="19505" y="7311"/>
                  <a:pt x="19464" y="7340"/>
                  <a:pt x="19451" y="7217"/>
                </a:cubicBezTo>
                <a:cubicBezTo>
                  <a:pt x="19447" y="7173"/>
                  <a:pt x="19414" y="7093"/>
                  <a:pt x="19379" y="7039"/>
                </a:cubicBezTo>
                <a:cubicBezTo>
                  <a:pt x="19344" y="6986"/>
                  <a:pt x="19293" y="6896"/>
                  <a:pt x="19266" y="6839"/>
                </a:cubicBezTo>
                <a:cubicBezTo>
                  <a:pt x="19161" y="6626"/>
                  <a:pt x="18993" y="6245"/>
                  <a:pt x="18992" y="6221"/>
                </a:cubicBezTo>
                <a:cubicBezTo>
                  <a:pt x="18992" y="6208"/>
                  <a:pt x="18971" y="6157"/>
                  <a:pt x="18946" y="6109"/>
                </a:cubicBezTo>
                <a:cubicBezTo>
                  <a:pt x="18902" y="6022"/>
                  <a:pt x="18902" y="6021"/>
                  <a:pt x="18959" y="5909"/>
                </a:cubicBezTo>
                <a:cubicBezTo>
                  <a:pt x="19039" y="5752"/>
                  <a:pt x="19041" y="5455"/>
                  <a:pt x="18963" y="5373"/>
                </a:cubicBezTo>
                <a:cubicBezTo>
                  <a:pt x="18896" y="5302"/>
                  <a:pt x="18755" y="5300"/>
                  <a:pt x="18689" y="5370"/>
                </a:cubicBezTo>
                <a:cubicBezTo>
                  <a:pt x="18642" y="5420"/>
                  <a:pt x="18634" y="5414"/>
                  <a:pt x="18573" y="5289"/>
                </a:cubicBezTo>
                <a:cubicBezTo>
                  <a:pt x="18536" y="5215"/>
                  <a:pt x="18474" y="5102"/>
                  <a:pt x="18434" y="5038"/>
                </a:cubicBezTo>
                <a:cubicBezTo>
                  <a:pt x="18378" y="4947"/>
                  <a:pt x="18368" y="4912"/>
                  <a:pt x="18390" y="4879"/>
                </a:cubicBezTo>
                <a:cubicBezTo>
                  <a:pt x="18427" y="4823"/>
                  <a:pt x="18427" y="4624"/>
                  <a:pt x="18390" y="4569"/>
                </a:cubicBezTo>
                <a:cubicBezTo>
                  <a:pt x="18374" y="4545"/>
                  <a:pt x="18322" y="4526"/>
                  <a:pt x="18275" y="4526"/>
                </a:cubicBezTo>
                <a:cubicBezTo>
                  <a:pt x="18195" y="4526"/>
                  <a:pt x="18181" y="4507"/>
                  <a:pt x="18035" y="4197"/>
                </a:cubicBezTo>
                <a:cubicBezTo>
                  <a:pt x="17950" y="4016"/>
                  <a:pt x="17874" y="3818"/>
                  <a:pt x="17867" y="3756"/>
                </a:cubicBezTo>
                <a:cubicBezTo>
                  <a:pt x="17859" y="3678"/>
                  <a:pt x="17844" y="3648"/>
                  <a:pt x="17816" y="3655"/>
                </a:cubicBezTo>
                <a:cubicBezTo>
                  <a:pt x="17769" y="3667"/>
                  <a:pt x="17736" y="3606"/>
                  <a:pt x="17772" y="3573"/>
                </a:cubicBezTo>
                <a:cubicBezTo>
                  <a:pt x="17806" y="3541"/>
                  <a:pt x="17802" y="3314"/>
                  <a:pt x="17767" y="3279"/>
                </a:cubicBezTo>
                <a:cubicBezTo>
                  <a:pt x="17750" y="3263"/>
                  <a:pt x="17704" y="3234"/>
                  <a:pt x="17665" y="3214"/>
                </a:cubicBezTo>
                <a:cubicBezTo>
                  <a:pt x="17624" y="3193"/>
                  <a:pt x="17593" y="3152"/>
                  <a:pt x="17593" y="3118"/>
                </a:cubicBezTo>
                <a:cubicBezTo>
                  <a:pt x="17593" y="3022"/>
                  <a:pt x="17395" y="2728"/>
                  <a:pt x="17330" y="2728"/>
                </a:cubicBezTo>
                <a:cubicBezTo>
                  <a:pt x="17298" y="2728"/>
                  <a:pt x="17263" y="2706"/>
                  <a:pt x="17253" y="2679"/>
                </a:cubicBezTo>
                <a:cubicBezTo>
                  <a:pt x="17242" y="2652"/>
                  <a:pt x="17186" y="2620"/>
                  <a:pt x="17127" y="2610"/>
                </a:cubicBezTo>
                <a:cubicBezTo>
                  <a:pt x="17027" y="2594"/>
                  <a:pt x="16762" y="2474"/>
                  <a:pt x="16666" y="2400"/>
                </a:cubicBezTo>
                <a:cubicBezTo>
                  <a:pt x="16643" y="2383"/>
                  <a:pt x="16605" y="2368"/>
                  <a:pt x="16582" y="2368"/>
                </a:cubicBezTo>
                <a:cubicBezTo>
                  <a:pt x="16559" y="2367"/>
                  <a:pt x="16515" y="2328"/>
                  <a:pt x="16485" y="2280"/>
                </a:cubicBezTo>
                <a:cubicBezTo>
                  <a:pt x="16449" y="2224"/>
                  <a:pt x="16390" y="2185"/>
                  <a:pt x="16318" y="2169"/>
                </a:cubicBezTo>
                <a:cubicBezTo>
                  <a:pt x="16256" y="2155"/>
                  <a:pt x="16187" y="2130"/>
                  <a:pt x="16163" y="2112"/>
                </a:cubicBezTo>
                <a:cubicBezTo>
                  <a:pt x="16124" y="2081"/>
                  <a:pt x="16124" y="2073"/>
                  <a:pt x="16171" y="1978"/>
                </a:cubicBezTo>
                <a:cubicBezTo>
                  <a:pt x="16202" y="1915"/>
                  <a:pt x="16218" y="1837"/>
                  <a:pt x="16213" y="1772"/>
                </a:cubicBezTo>
                <a:lnTo>
                  <a:pt x="16205" y="1668"/>
                </a:lnTo>
                <a:lnTo>
                  <a:pt x="15954" y="1668"/>
                </a:lnTo>
                <a:lnTo>
                  <a:pt x="15703" y="1668"/>
                </a:lnTo>
                <a:lnTo>
                  <a:pt x="15586" y="1480"/>
                </a:lnTo>
                <a:cubicBezTo>
                  <a:pt x="15522" y="1377"/>
                  <a:pt x="15412" y="1249"/>
                  <a:pt x="15342" y="1197"/>
                </a:cubicBezTo>
                <a:cubicBezTo>
                  <a:pt x="15272" y="1146"/>
                  <a:pt x="15202" y="1081"/>
                  <a:pt x="15186" y="1053"/>
                </a:cubicBezTo>
                <a:cubicBezTo>
                  <a:pt x="15171" y="1026"/>
                  <a:pt x="15127" y="1003"/>
                  <a:pt x="15089" y="1003"/>
                </a:cubicBezTo>
                <a:cubicBezTo>
                  <a:pt x="15051" y="1003"/>
                  <a:pt x="14995" y="981"/>
                  <a:pt x="14966" y="953"/>
                </a:cubicBezTo>
                <a:cubicBezTo>
                  <a:pt x="14937" y="926"/>
                  <a:pt x="14862" y="896"/>
                  <a:pt x="14800" y="886"/>
                </a:cubicBezTo>
                <a:cubicBezTo>
                  <a:pt x="14694" y="870"/>
                  <a:pt x="14686" y="874"/>
                  <a:pt x="14686" y="949"/>
                </a:cubicBezTo>
                <a:cubicBezTo>
                  <a:pt x="14686" y="1035"/>
                  <a:pt x="14633" y="1127"/>
                  <a:pt x="14606" y="1087"/>
                </a:cubicBezTo>
                <a:cubicBezTo>
                  <a:pt x="14597" y="1074"/>
                  <a:pt x="14590" y="1003"/>
                  <a:pt x="14590" y="930"/>
                </a:cubicBezTo>
                <a:cubicBezTo>
                  <a:pt x="14590" y="780"/>
                  <a:pt x="14563" y="734"/>
                  <a:pt x="14459" y="704"/>
                </a:cubicBezTo>
                <a:cubicBezTo>
                  <a:pt x="14419" y="693"/>
                  <a:pt x="14357" y="673"/>
                  <a:pt x="14320" y="659"/>
                </a:cubicBezTo>
                <a:cubicBezTo>
                  <a:pt x="14269" y="641"/>
                  <a:pt x="14240" y="653"/>
                  <a:pt x="14200" y="708"/>
                </a:cubicBezTo>
                <a:cubicBezTo>
                  <a:pt x="14142" y="790"/>
                  <a:pt x="14050" y="792"/>
                  <a:pt x="13633" y="717"/>
                </a:cubicBezTo>
                <a:cubicBezTo>
                  <a:pt x="13331" y="663"/>
                  <a:pt x="13266" y="641"/>
                  <a:pt x="13236" y="586"/>
                </a:cubicBezTo>
                <a:cubicBezTo>
                  <a:pt x="13222" y="558"/>
                  <a:pt x="13164" y="533"/>
                  <a:pt x="13109" y="530"/>
                </a:cubicBezTo>
                <a:cubicBezTo>
                  <a:pt x="13039" y="526"/>
                  <a:pt x="13001" y="504"/>
                  <a:pt x="12985" y="458"/>
                </a:cubicBezTo>
                <a:cubicBezTo>
                  <a:pt x="12953" y="368"/>
                  <a:pt x="12842" y="373"/>
                  <a:pt x="12761" y="468"/>
                </a:cubicBezTo>
                <a:cubicBezTo>
                  <a:pt x="12713" y="525"/>
                  <a:pt x="12690" y="534"/>
                  <a:pt x="12669" y="504"/>
                </a:cubicBezTo>
                <a:cubicBezTo>
                  <a:pt x="12631" y="446"/>
                  <a:pt x="12541" y="454"/>
                  <a:pt x="12474" y="520"/>
                </a:cubicBezTo>
                <a:cubicBezTo>
                  <a:pt x="12422" y="571"/>
                  <a:pt x="12410" y="571"/>
                  <a:pt x="12344" y="520"/>
                </a:cubicBezTo>
                <a:cubicBezTo>
                  <a:pt x="12304" y="489"/>
                  <a:pt x="12236" y="464"/>
                  <a:pt x="12192" y="464"/>
                </a:cubicBezTo>
                <a:cubicBezTo>
                  <a:pt x="12068" y="462"/>
                  <a:pt x="12018" y="382"/>
                  <a:pt x="12018" y="184"/>
                </a:cubicBezTo>
                <a:lnTo>
                  <a:pt x="12018" y="14"/>
                </a:lnTo>
                <a:lnTo>
                  <a:pt x="11917" y="3"/>
                </a:lnTo>
                <a:cubicBezTo>
                  <a:pt x="11895" y="1"/>
                  <a:pt x="11877" y="0"/>
                  <a:pt x="11863" y="1"/>
                </a:cubicBezTo>
                <a:close/>
                <a:moveTo>
                  <a:pt x="10" y="2916"/>
                </a:moveTo>
                <a:cubicBezTo>
                  <a:pt x="7" y="3166"/>
                  <a:pt x="4" y="6076"/>
                  <a:pt x="1" y="10609"/>
                </a:cubicBezTo>
                <a:cubicBezTo>
                  <a:pt x="-2" y="16654"/>
                  <a:pt x="3" y="21600"/>
                  <a:pt x="13" y="21600"/>
                </a:cubicBezTo>
                <a:cubicBezTo>
                  <a:pt x="29" y="21600"/>
                  <a:pt x="29" y="14224"/>
                  <a:pt x="13" y="3591"/>
                </a:cubicBezTo>
                <a:cubicBezTo>
                  <a:pt x="12" y="3045"/>
                  <a:pt x="11" y="2833"/>
                  <a:pt x="10" y="2916"/>
                </a:cubicBezTo>
                <a:close/>
                <a:moveTo>
                  <a:pt x="21586" y="2916"/>
                </a:moveTo>
                <a:cubicBezTo>
                  <a:pt x="21585" y="2833"/>
                  <a:pt x="21584" y="3045"/>
                  <a:pt x="21583" y="3591"/>
                </a:cubicBezTo>
                <a:cubicBezTo>
                  <a:pt x="21579" y="5776"/>
                  <a:pt x="21573" y="10721"/>
                  <a:pt x="21570" y="14581"/>
                </a:cubicBezTo>
                <a:cubicBezTo>
                  <a:pt x="21567" y="18441"/>
                  <a:pt x="21573" y="21600"/>
                  <a:pt x="21583" y="21600"/>
                </a:cubicBezTo>
                <a:cubicBezTo>
                  <a:pt x="21593" y="21600"/>
                  <a:pt x="21598" y="16654"/>
                  <a:pt x="21595" y="10609"/>
                </a:cubicBezTo>
                <a:cubicBezTo>
                  <a:pt x="21592" y="6076"/>
                  <a:pt x="21589" y="3166"/>
                  <a:pt x="21586" y="2916"/>
                </a:cubicBezTo>
                <a:close/>
                <a:moveTo>
                  <a:pt x="773" y="13009"/>
                </a:moveTo>
                <a:cubicBezTo>
                  <a:pt x="749" y="13009"/>
                  <a:pt x="737" y="13046"/>
                  <a:pt x="737" y="13121"/>
                </a:cubicBezTo>
                <a:cubicBezTo>
                  <a:pt x="737" y="13217"/>
                  <a:pt x="742" y="13227"/>
                  <a:pt x="773" y="13189"/>
                </a:cubicBezTo>
                <a:cubicBezTo>
                  <a:pt x="793" y="13164"/>
                  <a:pt x="809" y="13114"/>
                  <a:pt x="809" y="13076"/>
                </a:cubicBezTo>
                <a:cubicBezTo>
                  <a:pt x="809" y="13039"/>
                  <a:pt x="793" y="13009"/>
                  <a:pt x="773" y="13009"/>
                </a:cubicBezTo>
                <a:close/>
                <a:moveTo>
                  <a:pt x="1103" y="13424"/>
                </a:moveTo>
                <a:cubicBezTo>
                  <a:pt x="1084" y="13425"/>
                  <a:pt x="1072" y="13433"/>
                  <a:pt x="1072" y="13448"/>
                </a:cubicBezTo>
                <a:cubicBezTo>
                  <a:pt x="1072" y="13513"/>
                  <a:pt x="1241" y="13728"/>
                  <a:pt x="1354" y="13808"/>
                </a:cubicBezTo>
                <a:cubicBezTo>
                  <a:pt x="1410" y="13847"/>
                  <a:pt x="1461" y="13892"/>
                  <a:pt x="1467" y="13908"/>
                </a:cubicBezTo>
                <a:cubicBezTo>
                  <a:pt x="1487" y="13954"/>
                  <a:pt x="1546" y="13927"/>
                  <a:pt x="1612" y="13840"/>
                </a:cubicBezTo>
                <a:cubicBezTo>
                  <a:pt x="1691" y="13737"/>
                  <a:pt x="1678" y="13685"/>
                  <a:pt x="1561" y="13628"/>
                </a:cubicBezTo>
                <a:cubicBezTo>
                  <a:pt x="1509" y="13603"/>
                  <a:pt x="1445" y="13568"/>
                  <a:pt x="1419" y="13551"/>
                </a:cubicBezTo>
                <a:cubicBezTo>
                  <a:pt x="1295" y="13468"/>
                  <a:pt x="1162" y="13419"/>
                  <a:pt x="1103" y="13424"/>
                </a:cubicBezTo>
                <a:close/>
                <a:moveTo>
                  <a:pt x="5538" y="16629"/>
                </a:moveTo>
                <a:cubicBezTo>
                  <a:pt x="5513" y="16667"/>
                  <a:pt x="5548" y="16712"/>
                  <a:pt x="5603" y="16712"/>
                </a:cubicBezTo>
                <a:cubicBezTo>
                  <a:pt x="5633" y="16712"/>
                  <a:pt x="5678" y="16735"/>
                  <a:pt x="5703" y="16764"/>
                </a:cubicBezTo>
                <a:cubicBezTo>
                  <a:pt x="5757" y="16824"/>
                  <a:pt x="5833" y="16836"/>
                  <a:pt x="5833" y="16783"/>
                </a:cubicBezTo>
                <a:cubicBezTo>
                  <a:pt x="5833" y="16763"/>
                  <a:pt x="5812" y="16747"/>
                  <a:pt x="5785" y="16747"/>
                </a:cubicBezTo>
                <a:cubicBezTo>
                  <a:pt x="5758" y="16747"/>
                  <a:pt x="5695" y="16716"/>
                  <a:pt x="5644" y="16677"/>
                </a:cubicBezTo>
                <a:cubicBezTo>
                  <a:pt x="5594" y="16638"/>
                  <a:pt x="5546" y="16617"/>
                  <a:pt x="5538" y="16629"/>
                </a:cubicBezTo>
                <a:close/>
                <a:moveTo>
                  <a:pt x="19829" y="17969"/>
                </a:moveTo>
                <a:cubicBezTo>
                  <a:pt x="19651" y="17969"/>
                  <a:pt x="19577" y="18227"/>
                  <a:pt x="19702" y="18414"/>
                </a:cubicBezTo>
                <a:cubicBezTo>
                  <a:pt x="19823" y="18596"/>
                  <a:pt x="20021" y="18487"/>
                  <a:pt x="20021" y="18240"/>
                </a:cubicBezTo>
                <a:cubicBezTo>
                  <a:pt x="20021" y="18077"/>
                  <a:pt x="19945" y="17969"/>
                  <a:pt x="19829" y="17969"/>
                </a:cubicBezTo>
                <a:close/>
                <a:moveTo>
                  <a:pt x="8144" y="20759"/>
                </a:moveTo>
                <a:cubicBezTo>
                  <a:pt x="8138" y="20753"/>
                  <a:pt x="8129" y="20753"/>
                  <a:pt x="8118" y="20760"/>
                </a:cubicBezTo>
                <a:cubicBezTo>
                  <a:pt x="8099" y="20771"/>
                  <a:pt x="8089" y="20795"/>
                  <a:pt x="8096" y="20812"/>
                </a:cubicBezTo>
                <a:cubicBezTo>
                  <a:pt x="8117" y="20863"/>
                  <a:pt x="8154" y="20850"/>
                  <a:pt x="8154" y="20792"/>
                </a:cubicBezTo>
                <a:cubicBezTo>
                  <a:pt x="8154" y="20776"/>
                  <a:pt x="8151" y="20764"/>
                  <a:pt x="8144" y="20759"/>
                </a:cubicBezTo>
                <a:close/>
                <a:moveTo>
                  <a:pt x="8710" y="21573"/>
                </a:moveTo>
                <a:cubicBezTo>
                  <a:pt x="8622" y="21580"/>
                  <a:pt x="8694" y="21585"/>
                  <a:pt x="8872" y="21585"/>
                </a:cubicBezTo>
                <a:cubicBezTo>
                  <a:pt x="9050" y="21585"/>
                  <a:pt x="9122" y="21580"/>
                  <a:pt x="9033" y="21573"/>
                </a:cubicBezTo>
                <a:cubicBezTo>
                  <a:pt x="8945" y="21566"/>
                  <a:pt x="8799" y="21566"/>
                  <a:pt x="8710" y="2157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>
            <a:off x="-264704" y="1306371"/>
            <a:ext cx="1270001" cy="886908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12170939" y="1559907"/>
            <a:ext cx="1270001" cy="886908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  <p:pic>
        <p:nvPicPr>
          <p:cNvPr id="254" name="d-hnu1.png" descr="d-hnu1.png"/>
          <p:cNvPicPr>
            <a:picLocks noChangeAspect="1"/>
          </p:cNvPicPr>
          <p:nvPr/>
        </p:nvPicPr>
        <p:blipFill>
          <a:blip r:embed="rId2">
            <a:extLst/>
          </a:blip>
          <a:srcRect l="12476" t="17098" r="5974" b="17897"/>
          <a:stretch>
            <a:fillRect/>
          </a:stretch>
        </p:blipFill>
        <p:spPr>
          <a:xfrm>
            <a:off x="3555915" y="2243305"/>
            <a:ext cx="5892970" cy="5266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6" h="21578" fill="norm" stroke="1" extrusionOk="0">
                <a:moveTo>
                  <a:pt x="8848" y="1"/>
                </a:moveTo>
                <a:cubicBezTo>
                  <a:pt x="8796" y="8"/>
                  <a:pt x="8747" y="42"/>
                  <a:pt x="8677" y="104"/>
                </a:cubicBezTo>
                <a:cubicBezTo>
                  <a:pt x="8551" y="216"/>
                  <a:pt x="8508" y="493"/>
                  <a:pt x="8601" y="598"/>
                </a:cubicBezTo>
                <a:cubicBezTo>
                  <a:pt x="8631" y="631"/>
                  <a:pt x="8178" y="1136"/>
                  <a:pt x="7293" y="2058"/>
                </a:cubicBezTo>
                <a:lnTo>
                  <a:pt x="5939" y="3469"/>
                </a:lnTo>
                <a:lnTo>
                  <a:pt x="5673" y="3507"/>
                </a:lnTo>
                <a:cubicBezTo>
                  <a:pt x="5446" y="3539"/>
                  <a:pt x="5399" y="3530"/>
                  <a:pt x="5359" y="3451"/>
                </a:cubicBezTo>
                <a:cubicBezTo>
                  <a:pt x="5186" y="3111"/>
                  <a:pt x="4948" y="3072"/>
                  <a:pt x="4751" y="3351"/>
                </a:cubicBezTo>
                <a:lnTo>
                  <a:pt x="4623" y="3533"/>
                </a:lnTo>
                <a:lnTo>
                  <a:pt x="4196" y="3533"/>
                </a:lnTo>
                <a:cubicBezTo>
                  <a:pt x="3786" y="3533"/>
                  <a:pt x="3769" y="3528"/>
                  <a:pt x="3728" y="3406"/>
                </a:cubicBezTo>
                <a:cubicBezTo>
                  <a:pt x="3646" y="3162"/>
                  <a:pt x="3337" y="3088"/>
                  <a:pt x="3174" y="3273"/>
                </a:cubicBezTo>
                <a:cubicBezTo>
                  <a:pt x="3044" y="3420"/>
                  <a:pt x="3054" y="3678"/>
                  <a:pt x="3197" y="3847"/>
                </a:cubicBezTo>
                <a:cubicBezTo>
                  <a:pt x="3307" y="3976"/>
                  <a:pt x="3310" y="3993"/>
                  <a:pt x="3250" y="4186"/>
                </a:cubicBezTo>
                <a:cubicBezTo>
                  <a:pt x="3199" y="4353"/>
                  <a:pt x="3164" y="4392"/>
                  <a:pt x="3058" y="4401"/>
                </a:cubicBezTo>
                <a:cubicBezTo>
                  <a:pt x="2880" y="4416"/>
                  <a:pt x="2745" y="4583"/>
                  <a:pt x="2750" y="4778"/>
                </a:cubicBezTo>
                <a:cubicBezTo>
                  <a:pt x="2755" y="4988"/>
                  <a:pt x="2787" y="5038"/>
                  <a:pt x="2973" y="5126"/>
                </a:cubicBezTo>
                <a:cubicBezTo>
                  <a:pt x="3098" y="5185"/>
                  <a:pt x="3125" y="5223"/>
                  <a:pt x="3107" y="5316"/>
                </a:cubicBezTo>
                <a:cubicBezTo>
                  <a:pt x="3094" y="5380"/>
                  <a:pt x="3041" y="5701"/>
                  <a:pt x="2986" y="6030"/>
                </a:cubicBezTo>
                <a:cubicBezTo>
                  <a:pt x="2880" y="6668"/>
                  <a:pt x="2814" y="6822"/>
                  <a:pt x="2697" y="6712"/>
                </a:cubicBezTo>
                <a:cubicBezTo>
                  <a:pt x="2585" y="6607"/>
                  <a:pt x="2343" y="6663"/>
                  <a:pt x="2241" y="6819"/>
                </a:cubicBezTo>
                <a:cubicBezTo>
                  <a:pt x="2135" y="6980"/>
                  <a:pt x="2159" y="7180"/>
                  <a:pt x="2302" y="7318"/>
                </a:cubicBezTo>
                <a:cubicBezTo>
                  <a:pt x="2351" y="7366"/>
                  <a:pt x="2392" y="7430"/>
                  <a:pt x="2392" y="7458"/>
                </a:cubicBezTo>
                <a:cubicBezTo>
                  <a:pt x="2392" y="7486"/>
                  <a:pt x="2224" y="8166"/>
                  <a:pt x="2018" y="8968"/>
                </a:cubicBezTo>
                <a:cubicBezTo>
                  <a:pt x="1658" y="10374"/>
                  <a:pt x="1448" y="10973"/>
                  <a:pt x="1315" y="10973"/>
                </a:cubicBezTo>
                <a:cubicBezTo>
                  <a:pt x="1284" y="10973"/>
                  <a:pt x="1210" y="11031"/>
                  <a:pt x="1151" y="11102"/>
                </a:cubicBezTo>
                <a:cubicBezTo>
                  <a:pt x="1070" y="11200"/>
                  <a:pt x="1051" y="11270"/>
                  <a:pt x="1070" y="11401"/>
                </a:cubicBezTo>
                <a:cubicBezTo>
                  <a:pt x="1089" y="11541"/>
                  <a:pt x="1043" y="11674"/>
                  <a:pt x="811" y="12142"/>
                </a:cubicBezTo>
                <a:cubicBezTo>
                  <a:pt x="529" y="12711"/>
                  <a:pt x="527" y="12712"/>
                  <a:pt x="348" y="12719"/>
                </a:cubicBezTo>
                <a:cubicBezTo>
                  <a:pt x="24" y="12732"/>
                  <a:pt x="-117" y="13120"/>
                  <a:pt x="114" y="13365"/>
                </a:cubicBezTo>
                <a:cubicBezTo>
                  <a:pt x="205" y="13463"/>
                  <a:pt x="261" y="13480"/>
                  <a:pt x="410" y="13458"/>
                </a:cubicBezTo>
                <a:lnTo>
                  <a:pt x="592" y="13430"/>
                </a:lnTo>
                <a:lnTo>
                  <a:pt x="1210" y="14259"/>
                </a:lnTo>
                <a:cubicBezTo>
                  <a:pt x="1826" y="15085"/>
                  <a:pt x="1830" y="15090"/>
                  <a:pt x="1765" y="15236"/>
                </a:cubicBezTo>
                <a:cubicBezTo>
                  <a:pt x="1651" y="15496"/>
                  <a:pt x="1787" y="15739"/>
                  <a:pt x="2066" y="15770"/>
                </a:cubicBezTo>
                <a:cubicBezTo>
                  <a:pt x="2222" y="15787"/>
                  <a:pt x="2227" y="15794"/>
                  <a:pt x="2647" y="16801"/>
                </a:cubicBezTo>
                <a:cubicBezTo>
                  <a:pt x="3057" y="17785"/>
                  <a:pt x="3067" y="17818"/>
                  <a:pt x="2987" y="17919"/>
                </a:cubicBezTo>
                <a:cubicBezTo>
                  <a:pt x="2849" y="18095"/>
                  <a:pt x="2854" y="18311"/>
                  <a:pt x="2999" y="18464"/>
                </a:cubicBezTo>
                <a:cubicBezTo>
                  <a:pt x="3111" y="18582"/>
                  <a:pt x="3310" y="18605"/>
                  <a:pt x="3396" y="18508"/>
                </a:cubicBezTo>
                <a:cubicBezTo>
                  <a:pt x="3439" y="18459"/>
                  <a:pt x="3689" y="18710"/>
                  <a:pt x="4543" y="19666"/>
                </a:cubicBezTo>
                <a:cubicBezTo>
                  <a:pt x="5171" y="20369"/>
                  <a:pt x="5627" y="20918"/>
                  <a:pt x="5619" y="20963"/>
                </a:cubicBezTo>
                <a:cubicBezTo>
                  <a:pt x="5612" y="21006"/>
                  <a:pt x="5594" y="21104"/>
                  <a:pt x="5581" y="21181"/>
                </a:cubicBezTo>
                <a:cubicBezTo>
                  <a:pt x="5562" y="21286"/>
                  <a:pt x="5587" y="21356"/>
                  <a:pt x="5680" y="21461"/>
                </a:cubicBezTo>
                <a:cubicBezTo>
                  <a:pt x="5780" y="21574"/>
                  <a:pt x="5830" y="21594"/>
                  <a:pt x="5949" y="21568"/>
                </a:cubicBezTo>
                <a:cubicBezTo>
                  <a:pt x="6084" y="21538"/>
                  <a:pt x="6163" y="21465"/>
                  <a:pt x="6279" y="21259"/>
                </a:cubicBezTo>
                <a:cubicBezTo>
                  <a:pt x="6320" y="21187"/>
                  <a:pt x="6882" y="21164"/>
                  <a:pt x="11018" y="21066"/>
                </a:cubicBezTo>
                <a:cubicBezTo>
                  <a:pt x="15487" y="20959"/>
                  <a:pt x="15712" y="20959"/>
                  <a:pt x="15756" y="21046"/>
                </a:cubicBezTo>
                <a:cubicBezTo>
                  <a:pt x="15906" y="21341"/>
                  <a:pt x="16140" y="21414"/>
                  <a:pt x="16322" y="21222"/>
                </a:cubicBezTo>
                <a:cubicBezTo>
                  <a:pt x="16432" y="21106"/>
                  <a:pt x="16455" y="20865"/>
                  <a:pt x="16371" y="20713"/>
                </a:cubicBezTo>
                <a:cubicBezTo>
                  <a:pt x="16327" y="20633"/>
                  <a:pt x="16477" y="20391"/>
                  <a:pt x="17410" y="19027"/>
                </a:cubicBezTo>
                <a:cubicBezTo>
                  <a:pt x="18368" y="17627"/>
                  <a:pt x="18513" y="17437"/>
                  <a:pt x="18596" y="17472"/>
                </a:cubicBezTo>
                <a:cubicBezTo>
                  <a:pt x="18938" y="17615"/>
                  <a:pt x="19209" y="17114"/>
                  <a:pt x="18939" y="16841"/>
                </a:cubicBezTo>
                <a:lnTo>
                  <a:pt x="18831" y="16734"/>
                </a:lnTo>
                <a:lnTo>
                  <a:pt x="19090" y="15833"/>
                </a:lnTo>
                <a:cubicBezTo>
                  <a:pt x="19283" y="15159"/>
                  <a:pt x="19379" y="14892"/>
                  <a:pt x="19478" y="14776"/>
                </a:cubicBezTo>
                <a:cubicBezTo>
                  <a:pt x="19591" y="14643"/>
                  <a:pt x="19606" y="14592"/>
                  <a:pt x="19584" y="14410"/>
                </a:cubicBezTo>
                <a:lnTo>
                  <a:pt x="19560" y="14199"/>
                </a:lnTo>
                <a:lnTo>
                  <a:pt x="20135" y="13646"/>
                </a:lnTo>
                <a:cubicBezTo>
                  <a:pt x="20668" y="13133"/>
                  <a:pt x="20716" y="13098"/>
                  <a:pt x="20822" y="13152"/>
                </a:cubicBezTo>
                <a:cubicBezTo>
                  <a:pt x="20986" y="13237"/>
                  <a:pt x="21087" y="13225"/>
                  <a:pt x="21224" y="13103"/>
                </a:cubicBezTo>
                <a:cubicBezTo>
                  <a:pt x="21483" y="12873"/>
                  <a:pt x="21296" y="12402"/>
                  <a:pt x="20961" y="12441"/>
                </a:cubicBezTo>
                <a:cubicBezTo>
                  <a:pt x="20832" y="12457"/>
                  <a:pt x="20811" y="12425"/>
                  <a:pt x="20490" y="11780"/>
                </a:cubicBezTo>
                <a:cubicBezTo>
                  <a:pt x="20304" y="11408"/>
                  <a:pt x="20151" y="11062"/>
                  <a:pt x="20151" y="11011"/>
                </a:cubicBezTo>
                <a:cubicBezTo>
                  <a:pt x="20150" y="10960"/>
                  <a:pt x="20185" y="10906"/>
                  <a:pt x="20230" y="10890"/>
                </a:cubicBezTo>
                <a:cubicBezTo>
                  <a:pt x="20479" y="10803"/>
                  <a:pt x="20579" y="10625"/>
                  <a:pt x="20508" y="10394"/>
                </a:cubicBezTo>
                <a:cubicBezTo>
                  <a:pt x="20454" y="10218"/>
                  <a:pt x="20411" y="10183"/>
                  <a:pt x="20205" y="10144"/>
                </a:cubicBezTo>
                <a:cubicBezTo>
                  <a:pt x="20051" y="10115"/>
                  <a:pt x="20049" y="10110"/>
                  <a:pt x="19601" y="8892"/>
                </a:cubicBezTo>
                <a:lnTo>
                  <a:pt x="19151" y="7669"/>
                </a:lnTo>
                <a:lnTo>
                  <a:pt x="19242" y="7531"/>
                </a:lnTo>
                <a:cubicBezTo>
                  <a:pt x="19371" y="7333"/>
                  <a:pt x="19358" y="7127"/>
                  <a:pt x="19206" y="6980"/>
                </a:cubicBezTo>
                <a:cubicBezTo>
                  <a:pt x="19119" y="6895"/>
                  <a:pt x="19035" y="6863"/>
                  <a:pt x="18936" y="6874"/>
                </a:cubicBezTo>
                <a:cubicBezTo>
                  <a:pt x="18793" y="6889"/>
                  <a:pt x="18791" y="6886"/>
                  <a:pt x="18762" y="6603"/>
                </a:cubicBezTo>
                <a:cubicBezTo>
                  <a:pt x="18745" y="6445"/>
                  <a:pt x="18730" y="6192"/>
                  <a:pt x="18727" y="6040"/>
                </a:cubicBezTo>
                <a:cubicBezTo>
                  <a:pt x="18723" y="5788"/>
                  <a:pt x="18737" y="5748"/>
                  <a:pt x="18884" y="5591"/>
                </a:cubicBezTo>
                <a:cubicBezTo>
                  <a:pt x="18973" y="5497"/>
                  <a:pt x="19045" y="5371"/>
                  <a:pt x="19045" y="5312"/>
                </a:cubicBezTo>
                <a:cubicBezTo>
                  <a:pt x="19045" y="5148"/>
                  <a:pt x="18857" y="4935"/>
                  <a:pt x="18701" y="4921"/>
                </a:cubicBezTo>
                <a:cubicBezTo>
                  <a:pt x="18572" y="4910"/>
                  <a:pt x="18560" y="4886"/>
                  <a:pt x="18417" y="4391"/>
                </a:cubicBezTo>
                <a:cubicBezTo>
                  <a:pt x="18334" y="4106"/>
                  <a:pt x="18265" y="3835"/>
                  <a:pt x="18264" y="3790"/>
                </a:cubicBezTo>
                <a:cubicBezTo>
                  <a:pt x="18263" y="3745"/>
                  <a:pt x="18315" y="3652"/>
                  <a:pt x="18378" y="3585"/>
                </a:cubicBezTo>
                <a:cubicBezTo>
                  <a:pt x="18520" y="3434"/>
                  <a:pt x="18525" y="3240"/>
                  <a:pt x="18392" y="3081"/>
                </a:cubicBezTo>
                <a:cubicBezTo>
                  <a:pt x="18214" y="2867"/>
                  <a:pt x="17939" y="2935"/>
                  <a:pt x="17802" y="3225"/>
                </a:cubicBezTo>
                <a:cubicBezTo>
                  <a:pt x="17759" y="3315"/>
                  <a:pt x="17699" y="3325"/>
                  <a:pt x="17241" y="3325"/>
                </a:cubicBezTo>
                <a:lnTo>
                  <a:pt x="16729" y="3325"/>
                </a:lnTo>
                <a:lnTo>
                  <a:pt x="16607" y="3160"/>
                </a:lnTo>
                <a:cubicBezTo>
                  <a:pt x="16414" y="2899"/>
                  <a:pt x="16108" y="2949"/>
                  <a:pt x="16005" y="3258"/>
                </a:cubicBezTo>
                <a:cubicBezTo>
                  <a:pt x="15966" y="3373"/>
                  <a:pt x="15947" y="3377"/>
                  <a:pt x="15417" y="3377"/>
                </a:cubicBezTo>
                <a:lnTo>
                  <a:pt x="14867" y="3377"/>
                </a:lnTo>
                <a:lnTo>
                  <a:pt x="13601" y="2182"/>
                </a:lnTo>
                <a:cubicBezTo>
                  <a:pt x="12337" y="989"/>
                  <a:pt x="12334" y="987"/>
                  <a:pt x="12359" y="811"/>
                </a:cubicBezTo>
                <a:cubicBezTo>
                  <a:pt x="12407" y="475"/>
                  <a:pt x="12172" y="240"/>
                  <a:pt x="11910" y="362"/>
                </a:cubicBezTo>
                <a:cubicBezTo>
                  <a:pt x="11768" y="429"/>
                  <a:pt x="11661" y="665"/>
                  <a:pt x="11705" y="819"/>
                </a:cubicBezTo>
                <a:cubicBezTo>
                  <a:pt x="11729" y="906"/>
                  <a:pt x="11656" y="974"/>
                  <a:pt x="11222" y="1265"/>
                </a:cubicBezTo>
                <a:cubicBezTo>
                  <a:pt x="10940" y="1453"/>
                  <a:pt x="10692" y="1608"/>
                  <a:pt x="10671" y="1608"/>
                </a:cubicBezTo>
                <a:cubicBezTo>
                  <a:pt x="10651" y="1608"/>
                  <a:pt x="10317" y="1388"/>
                  <a:pt x="9929" y="1120"/>
                </a:cubicBezTo>
                <a:cubicBezTo>
                  <a:pt x="9320" y="699"/>
                  <a:pt x="9225" y="616"/>
                  <a:pt x="9232" y="508"/>
                </a:cubicBezTo>
                <a:cubicBezTo>
                  <a:pt x="9245" y="315"/>
                  <a:pt x="9159" y="118"/>
                  <a:pt x="9034" y="53"/>
                </a:cubicBezTo>
                <a:cubicBezTo>
                  <a:pt x="8954" y="12"/>
                  <a:pt x="8900" y="-6"/>
                  <a:pt x="8848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  <p:pic>
        <p:nvPicPr>
          <p:cNvPr id="257" name="d-mean.png" descr="d-mean.png"/>
          <p:cNvPicPr>
            <a:picLocks noChangeAspect="1"/>
          </p:cNvPicPr>
          <p:nvPr/>
        </p:nvPicPr>
        <p:blipFill>
          <a:blip r:embed="rId2">
            <a:extLst/>
          </a:blip>
          <a:srcRect l="12340" t="19422" r="747" b="769"/>
          <a:stretch>
            <a:fillRect/>
          </a:stretch>
        </p:blipFill>
        <p:spPr>
          <a:xfrm>
            <a:off x="3504514" y="2636192"/>
            <a:ext cx="5894172" cy="527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44" fill="norm" stroke="1" extrusionOk="0">
                <a:moveTo>
                  <a:pt x="10722" y="0"/>
                </a:moveTo>
                <a:cubicBezTo>
                  <a:pt x="10422" y="0"/>
                  <a:pt x="10281" y="454"/>
                  <a:pt x="10512" y="677"/>
                </a:cubicBezTo>
                <a:lnTo>
                  <a:pt x="10624" y="786"/>
                </a:lnTo>
                <a:lnTo>
                  <a:pt x="10536" y="1043"/>
                </a:lnTo>
                <a:cubicBezTo>
                  <a:pt x="10433" y="1344"/>
                  <a:pt x="10300" y="1518"/>
                  <a:pt x="10076" y="1643"/>
                </a:cubicBezTo>
                <a:cubicBezTo>
                  <a:pt x="9854" y="1766"/>
                  <a:pt x="9682" y="1716"/>
                  <a:pt x="9686" y="1529"/>
                </a:cubicBezTo>
                <a:cubicBezTo>
                  <a:pt x="9698" y="929"/>
                  <a:pt x="9695" y="941"/>
                  <a:pt x="9902" y="786"/>
                </a:cubicBezTo>
                <a:cubicBezTo>
                  <a:pt x="10058" y="670"/>
                  <a:pt x="10101" y="605"/>
                  <a:pt x="10113" y="469"/>
                </a:cubicBezTo>
                <a:cubicBezTo>
                  <a:pt x="10150" y="45"/>
                  <a:pt x="9645" y="-115"/>
                  <a:pt x="9498" y="275"/>
                </a:cubicBezTo>
                <a:cubicBezTo>
                  <a:pt x="9432" y="450"/>
                  <a:pt x="9481" y="693"/>
                  <a:pt x="9593" y="741"/>
                </a:cubicBezTo>
                <a:cubicBezTo>
                  <a:pt x="9630" y="757"/>
                  <a:pt x="9660" y="804"/>
                  <a:pt x="9660" y="849"/>
                </a:cubicBezTo>
                <a:cubicBezTo>
                  <a:pt x="9660" y="986"/>
                  <a:pt x="9427" y="1449"/>
                  <a:pt x="9368" y="1427"/>
                </a:cubicBezTo>
                <a:cubicBezTo>
                  <a:pt x="9338" y="1416"/>
                  <a:pt x="9251" y="1310"/>
                  <a:pt x="9176" y="1191"/>
                </a:cubicBezTo>
                <a:cubicBezTo>
                  <a:pt x="9043" y="980"/>
                  <a:pt x="9041" y="973"/>
                  <a:pt x="9118" y="828"/>
                </a:cubicBezTo>
                <a:cubicBezTo>
                  <a:pt x="9287" y="511"/>
                  <a:pt x="9163" y="188"/>
                  <a:pt x="8872" y="188"/>
                </a:cubicBezTo>
                <a:cubicBezTo>
                  <a:pt x="8577" y="188"/>
                  <a:pt x="8423" y="601"/>
                  <a:pt x="8632" y="834"/>
                </a:cubicBezTo>
                <a:cubicBezTo>
                  <a:pt x="8729" y="942"/>
                  <a:pt x="8729" y="943"/>
                  <a:pt x="8641" y="1136"/>
                </a:cubicBezTo>
                <a:cubicBezTo>
                  <a:pt x="8517" y="1406"/>
                  <a:pt x="8469" y="1424"/>
                  <a:pt x="8314" y="1252"/>
                </a:cubicBezTo>
                <a:cubicBezTo>
                  <a:pt x="8184" y="1107"/>
                  <a:pt x="8180" y="1096"/>
                  <a:pt x="8249" y="942"/>
                </a:cubicBezTo>
                <a:cubicBezTo>
                  <a:pt x="8369" y="675"/>
                  <a:pt x="8215" y="394"/>
                  <a:pt x="7948" y="394"/>
                </a:cubicBezTo>
                <a:cubicBezTo>
                  <a:pt x="7635" y="394"/>
                  <a:pt x="7510" y="810"/>
                  <a:pt x="7748" y="1056"/>
                </a:cubicBezTo>
                <a:lnTo>
                  <a:pt x="7870" y="1181"/>
                </a:lnTo>
                <a:lnTo>
                  <a:pt x="7766" y="1492"/>
                </a:lnTo>
                <a:cubicBezTo>
                  <a:pt x="7708" y="1662"/>
                  <a:pt x="7645" y="1814"/>
                  <a:pt x="7624" y="1828"/>
                </a:cubicBezTo>
                <a:cubicBezTo>
                  <a:pt x="7604" y="1841"/>
                  <a:pt x="7511" y="1748"/>
                  <a:pt x="7416" y="1620"/>
                </a:cubicBezTo>
                <a:cubicBezTo>
                  <a:pt x="7256" y="1402"/>
                  <a:pt x="7249" y="1381"/>
                  <a:pt x="7320" y="1294"/>
                </a:cubicBezTo>
                <a:cubicBezTo>
                  <a:pt x="7428" y="1160"/>
                  <a:pt x="7417" y="899"/>
                  <a:pt x="7295" y="773"/>
                </a:cubicBezTo>
                <a:cubicBezTo>
                  <a:pt x="7166" y="639"/>
                  <a:pt x="6980" y="639"/>
                  <a:pt x="6851" y="773"/>
                </a:cubicBezTo>
                <a:cubicBezTo>
                  <a:pt x="6690" y="940"/>
                  <a:pt x="6699" y="1141"/>
                  <a:pt x="6879" y="1353"/>
                </a:cubicBezTo>
                <a:cubicBezTo>
                  <a:pt x="7006" y="1503"/>
                  <a:pt x="7021" y="1668"/>
                  <a:pt x="6917" y="1787"/>
                </a:cubicBezTo>
                <a:cubicBezTo>
                  <a:pt x="6873" y="1838"/>
                  <a:pt x="6828" y="1825"/>
                  <a:pt x="6698" y="1726"/>
                </a:cubicBezTo>
                <a:cubicBezTo>
                  <a:pt x="6558" y="1621"/>
                  <a:pt x="6536" y="1578"/>
                  <a:pt x="6553" y="1447"/>
                </a:cubicBezTo>
                <a:cubicBezTo>
                  <a:pt x="6569" y="1330"/>
                  <a:pt x="6546" y="1260"/>
                  <a:pt x="6456" y="1161"/>
                </a:cubicBezTo>
                <a:cubicBezTo>
                  <a:pt x="6297" y="983"/>
                  <a:pt x="6094" y="984"/>
                  <a:pt x="5967" y="1164"/>
                </a:cubicBezTo>
                <a:cubicBezTo>
                  <a:pt x="5825" y="1364"/>
                  <a:pt x="5845" y="1529"/>
                  <a:pt x="6035" y="1723"/>
                </a:cubicBezTo>
                <a:cubicBezTo>
                  <a:pt x="6170" y="1861"/>
                  <a:pt x="6194" y="1913"/>
                  <a:pt x="6169" y="2025"/>
                </a:cubicBezTo>
                <a:cubicBezTo>
                  <a:pt x="6128" y="2210"/>
                  <a:pt x="6093" y="2223"/>
                  <a:pt x="5899" y="2133"/>
                </a:cubicBezTo>
                <a:cubicBezTo>
                  <a:pt x="5760" y="2068"/>
                  <a:pt x="5733" y="2032"/>
                  <a:pt x="5733" y="1900"/>
                </a:cubicBezTo>
                <a:cubicBezTo>
                  <a:pt x="5733" y="1683"/>
                  <a:pt x="5665" y="1564"/>
                  <a:pt x="5508" y="1503"/>
                </a:cubicBezTo>
                <a:cubicBezTo>
                  <a:pt x="5341" y="1438"/>
                  <a:pt x="5187" y="1515"/>
                  <a:pt x="5088" y="1712"/>
                </a:cubicBezTo>
                <a:cubicBezTo>
                  <a:pt x="5024" y="1838"/>
                  <a:pt x="5024" y="1866"/>
                  <a:pt x="5088" y="1993"/>
                </a:cubicBezTo>
                <a:cubicBezTo>
                  <a:pt x="5127" y="2071"/>
                  <a:pt x="5217" y="2166"/>
                  <a:pt x="5287" y="2204"/>
                </a:cubicBezTo>
                <a:cubicBezTo>
                  <a:pt x="5397" y="2263"/>
                  <a:pt x="5413" y="2298"/>
                  <a:pt x="5401" y="2461"/>
                </a:cubicBezTo>
                <a:cubicBezTo>
                  <a:pt x="5390" y="2617"/>
                  <a:pt x="5371" y="2645"/>
                  <a:pt x="5294" y="2631"/>
                </a:cubicBezTo>
                <a:cubicBezTo>
                  <a:pt x="5081" y="2591"/>
                  <a:pt x="4971" y="2495"/>
                  <a:pt x="4957" y="2332"/>
                </a:cubicBezTo>
                <a:cubicBezTo>
                  <a:pt x="4939" y="2130"/>
                  <a:pt x="4803" y="1988"/>
                  <a:pt x="4626" y="1988"/>
                </a:cubicBezTo>
                <a:cubicBezTo>
                  <a:pt x="4242" y="1988"/>
                  <a:pt x="4148" y="2537"/>
                  <a:pt x="4503" y="2702"/>
                </a:cubicBezTo>
                <a:cubicBezTo>
                  <a:pt x="4634" y="2763"/>
                  <a:pt x="4664" y="2806"/>
                  <a:pt x="4682" y="2969"/>
                </a:cubicBezTo>
                <a:cubicBezTo>
                  <a:pt x="4711" y="3219"/>
                  <a:pt x="4677" y="3255"/>
                  <a:pt x="4483" y="3182"/>
                </a:cubicBezTo>
                <a:cubicBezTo>
                  <a:pt x="4263" y="3100"/>
                  <a:pt x="4209" y="3043"/>
                  <a:pt x="4209" y="2892"/>
                </a:cubicBezTo>
                <a:cubicBezTo>
                  <a:pt x="4209" y="2694"/>
                  <a:pt x="4084" y="2572"/>
                  <a:pt x="3881" y="2572"/>
                </a:cubicBezTo>
                <a:cubicBezTo>
                  <a:pt x="3680" y="2572"/>
                  <a:pt x="3562" y="2709"/>
                  <a:pt x="3562" y="2943"/>
                </a:cubicBezTo>
                <a:cubicBezTo>
                  <a:pt x="3562" y="3109"/>
                  <a:pt x="3707" y="3292"/>
                  <a:pt x="3838" y="3292"/>
                </a:cubicBezTo>
                <a:cubicBezTo>
                  <a:pt x="3938" y="3292"/>
                  <a:pt x="4024" y="3433"/>
                  <a:pt x="4024" y="3599"/>
                </a:cubicBezTo>
                <a:cubicBezTo>
                  <a:pt x="4024" y="3736"/>
                  <a:pt x="3937" y="3773"/>
                  <a:pt x="3744" y="3718"/>
                </a:cubicBezTo>
                <a:cubicBezTo>
                  <a:pt x="3631" y="3685"/>
                  <a:pt x="3580" y="3635"/>
                  <a:pt x="3555" y="3528"/>
                </a:cubicBezTo>
                <a:cubicBezTo>
                  <a:pt x="3470" y="3176"/>
                  <a:pt x="3148" y="3064"/>
                  <a:pt x="2964" y="3324"/>
                </a:cubicBezTo>
                <a:cubicBezTo>
                  <a:pt x="2783" y="3580"/>
                  <a:pt x="2886" y="3864"/>
                  <a:pt x="3190" y="3948"/>
                </a:cubicBezTo>
                <a:cubicBezTo>
                  <a:pt x="3310" y="3981"/>
                  <a:pt x="3356" y="4027"/>
                  <a:pt x="3383" y="4139"/>
                </a:cubicBezTo>
                <a:cubicBezTo>
                  <a:pt x="3429" y="4331"/>
                  <a:pt x="3402" y="4372"/>
                  <a:pt x="3227" y="4372"/>
                </a:cubicBezTo>
                <a:cubicBezTo>
                  <a:pt x="3080" y="4372"/>
                  <a:pt x="2915" y="4249"/>
                  <a:pt x="2915" y="4140"/>
                </a:cubicBezTo>
                <a:cubicBezTo>
                  <a:pt x="2915" y="4026"/>
                  <a:pt x="2732" y="3893"/>
                  <a:pt x="2580" y="3898"/>
                </a:cubicBezTo>
                <a:cubicBezTo>
                  <a:pt x="2142" y="3912"/>
                  <a:pt x="2177" y="4629"/>
                  <a:pt x="2617" y="4629"/>
                </a:cubicBezTo>
                <a:cubicBezTo>
                  <a:pt x="2758" y="4629"/>
                  <a:pt x="2790" y="4652"/>
                  <a:pt x="2845" y="4796"/>
                </a:cubicBezTo>
                <a:cubicBezTo>
                  <a:pt x="2925" y="5007"/>
                  <a:pt x="2886" y="5051"/>
                  <a:pt x="2634" y="5031"/>
                </a:cubicBezTo>
                <a:cubicBezTo>
                  <a:pt x="2473" y="5018"/>
                  <a:pt x="2421" y="4990"/>
                  <a:pt x="2375" y="4888"/>
                </a:cubicBezTo>
                <a:cubicBezTo>
                  <a:pt x="2253" y="4614"/>
                  <a:pt x="2006" y="4549"/>
                  <a:pt x="1821" y="4741"/>
                </a:cubicBezTo>
                <a:cubicBezTo>
                  <a:pt x="1577" y="4997"/>
                  <a:pt x="1781" y="5447"/>
                  <a:pt x="2111" y="5378"/>
                </a:cubicBezTo>
                <a:cubicBezTo>
                  <a:pt x="2242" y="5351"/>
                  <a:pt x="2269" y="5366"/>
                  <a:pt x="2355" y="5529"/>
                </a:cubicBezTo>
                <a:lnTo>
                  <a:pt x="2452" y="5712"/>
                </a:lnTo>
                <a:lnTo>
                  <a:pt x="2334" y="5762"/>
                </a:lnTo>
                <a:cubicBezTo>
                  <a:pt x="2111" y="5856"/>
                  <a:pt x="1955" y="5824"/>
                  <a:pt x="1889" y="5670"/>
                </a:cubicBezTo>
                <a:cubicBezTo>
                  <a:pt x="1801" y="5466"/>
                  <a:pt x="1611" y="5375"/>
                  <a:pt x="1450" y="5462"/>
                </a:cubicBezTo>
                <a:cubicBezTo>
                  <a:pt x="1276" y="5555"/>
                  <a:pt x="1202" y="5734"/>
                  <a:pt x="1261" y="5923"/>
                </a:cubicBezTo>
                <a:cubicBezTo>
                  <a:pt x="1320" y="6111"/>
                  <a:pt x="1453" y="6191"/>
                  <a:pt x="1648" y="6156"/>
                </a:cubicBezTo>
                <a:cubicBezTo>
                  <a:pt x="1782" y="6132"/>
                  <a:pt x="1813" y="6148"/>
                  <a:pt x="1895" y="6291"/>
                </a:cubicBezTo>
                <a:cubicBezTo>
                  <a:pt x="1982" y="6442"/>
                  <a:pt x="1984" y="6460"/>
                  <a:pt x="1912" y="6519"/>
                </a:cubicBezTo>
                <a:cubicBezTo>
                  <a:pt x="1776" y="6633"/>
                  <a:pt x="1549" y="6598"/>
                  <a:pt x="1463" y="6452"/>
                </a:cubicBezTo>
                <a:cubicBezTo>
                  <a:pt x="1364" y="6283"/>
                  <a:pt x="1217" y="6225"/>
                  <a:pt x="1055" y="6288"/>
                </a:cubicBezTo>
                <a:cubicBezTo>
                  <a:pt x="824" y="6377"/>
                  <a:pt x="759" y="6704"/>
                  <a:pt x="933" y="6898"/>
                </a:cubicBezTo>
                <a:cubicBezTo>
                  <a:pt x="1013" y="6987"/>
                  <a:pt x="1070" y="7003"/>
                  <a:pt x="1235" y="6982"/>
                </a:cubicBezTo>
                <a:cubicBezTo>
                  <a:pt x="1420" y="6959"/>
                  <a:pt x="1448" y="6970"/>
                  <a:pt x="1550" y="7114"/>
                </a:cubicBezTo>
                <a:cubicBezTo>
                  <a:pt x="1611" y="7201"/>
                  <a:pt x="1652" y="7290"/>
                  <a:pt x="1641" y="7310"/>
                </a:cubicBezTo>
                <a:cubicBezTo>
                  <a:pt x="1629" y="7330"/>
                  <a:pt x="1537" y="7363"/>
                  <a:pt x="1433" y="7382"/>
                </a:cubicBezTo>
                <a:cubicBezTo>
                  <a:pt x="1267" y="7413"/>
                  <a:pt x="1228" y="7400"/>
                  <a:pt x="1111" y="7275"/>
                </a:cubicBezTo>
                <a:cubicBezTo>
                  <a:pt x="864" y="7011"/>
                  <a:pt x="513" y="7138"/>
                  <a:pt x="513" y="7490"/>
                </a:cubicBezTo>
                <a:cubicBezTo>
                  <a:pt x="513" y="7789"/>
                  <a:pt x="784" y="7959"/>
                  <a:pt x="1029" y="7813"/>
                </a:cubicBezTo>
                <a:cubicBezTo>
                  <a:pt x="1107" y="7766"/>
                  <a:pt x="1145" y="7782"/>
                  <a:pt x="1257" y="7901"/>
                </a:cubicBezTo>
                <a:cubicBezTo>
                  <a:pt x="1410" y="8065"/>
                  <a:pt x="1384" y="8124"/>
                  <a:pt x="1118" y="8223"/>
                </a:cubicBezTo>
                <a:cubicBezTo>
                  <a:pt x="976" y="8275"/>
                  <a:pt x="952" y="8269"/>
                  <a:pt x="855" y="8152"/>
                </a:cubicBezTo>
                <a:cubicBezTo>
                  <a:pt x="720" y="7990"/>
                  <a:pt x="472" y="7978"/>
                  <a:pt x="350" y="8128"/>
                </a:cubicBezTo>
                <a:cubicBezTo>
                  <a:pt x="187" y="8328"/>
                  <a:pt x="282" y="8692"/>
                  <a:pt x="515" y="8760"/>
                </a:cubicBezTo>
                <a:cubicBezTo>
                  <a:pt x="563" y="8774"/>
                  <a:pt x="673" y="8746"/>
                  <a:pt x="759" y="8697"/>
                </a:cubicBezTo>
                <a:lnTo>
                  <a:pt x="915" y="8609"/>
                </a:lnTo>
                <a:lnTo>
                  <a:pt x="1094" y="8776"/>
                </a:lnTo>
                <a:lnTo>
                  <a:pt x="1273" y="8943"/>
                </a:lnTo>
                <a:lnTo>
                  <a:pt x="1050" y="9049"/>
                </a:lnTo>
                <a:cubicBezTo>
                  <a:pt x="779" y="9179"/>
                  <a:pt x="783" y="9179"/>
                  <a:pt x="686" y="9054"/>
                </a:cubicBezTo>
                <a:cubicBezTo>
                  <a:pt x="489" y="8797"/>
                  <a:pt x="134" y="8921"/>
                  <a:pt x="105" y="9256"/>
                </a:cubicBezTo>
                <a:cubicBezTo>
                  <a:pt x="76" y="9577"/>
                  <a:pt x="396" y="9781"/>
                  <a:pt x="634" y="9595"/>
                </a:cubicBezTo>
                <a:cubicBezTo>
                  <a:pt x="720" y="9528"/>
                  <a:pt x="745" y="9534"/>
                  <a:pt x="897" y="9655"/>
                </a:cubicBezTo>
                <a:cubicBezTo>
                  <a:pt x="1084" y="9803"/>
                  <a:pt x="1072" y="9869"/>
                  <a:pt x="837" y="9978"/>
                </a:cubicBezTo>
                <a:cubicBezTo>
                  <a:pt x="719" y="10032"/>
                  <a:pt x="686" y="10026"/>
                  <a:pt x="578" y="9931"/>
                </a:cubicBezTo>
                <a:cubicBezTo>
                  <a:pt x="422" y="9794"/>
                  <a:pt x="281" y="9794"/>
                  <a:pt x="126" y="9930"/>
                </a:cubicBezTo>
                <a:cubicBezTo>
                  <a:pt x="-42" y="10077"/>
                  <a:pt x="-42" y="10342"/>
                  <a:pt x="126" y="10489"/>
                </a:cubicBezTo>
                <a:cubicBezTo>
                  <a:pt x="273" y="10618"/>
                  <a:pt x="387" y="10623"/>
                  <a:pt x="558" y="10510"/>
                </a:cubicBezTo>
                <a:cubicBezTo>
                  <a:pt x="681" y="10429"/>
                  <a:pt x="695" y="10431"/>
                  <a:pt x="854" y="10540"/>
                </a:cubicBezTo>
                <a:cubicBezTo>
                  <a:pt x="946" y="10604"/>
                  <a:pt x="1021" y="10665"/>
                  <a:pt x="1021" y="10675"/>
                </a:cubicBezTo>
                <a:cubicBezTo>
                  <a:pt x="1021" y="10686"/>
                  <a:pt x="945" y="10751"/>
                  <a:pt x="852" y="10822"/>
                </a:cubicBezTo>
                <a:cubicBezTo>
                  <a:pt x="684" y="10949"/>
                  <a:pt x="682" y="10949"/>
                  <a:pt x="568" y="10849"/>
                </a:cubicBezTo>
                <a:cubicBezTo>
                  <a:pt x="421" y="10720"/>
                  <a:pt x="279" y="10722"/>
                  <a:pt x="126" y="10855"/>
                </a:cubicBezTo>
                <a:cubicBezTo>
                  <a:pt x="-42" y="11003"/>
                  <a:pt x="-42" y="11267"/>
                  <a:pt x="126" y="11415"/>
                </a:cubicBezTo>
                <a:cubicBezTo>
                  <a:pt x="283" y="11552"/>
                  <a:pt x="422" y="11549"/>
                  <a:pt x="583" y="11408"/>
                </a:cubicBezTo>
                <a:lnTo>
                  <a:pt x="711" y="11296"/>
                </a:lnTo>
                <a:lnTo>
                  <a:pt x="969" y="11447"/>
                </a:lnTo>
                <a:cubicBezTo>
                  <a:pt x="1112" y="11530"/>
                  <a:pt x="1225" y="11621"/>
                  <a:pt x="1222" y="11649"/>
                </a:cubicBezTo>
                <a:cubicBezTo>
                  <a:pt x="1219" y="11678"/>
                  <a:pt x="1122" y="11745"/>
                  <a:pt x="1007" y="11799"/>
                </a:cubicBezTo>
                <a:cubicBezTo>
                  <a:pt x="799" y="11896"/>
                  <a:pt x="798" y="11896"/>
                  <a:pt x="672" y="11786"/>
                </a:cubicBezTo>
                <a:cubicBezTo>
                  <a:pt x="603" y="11725"/>
                  <a:pt x="493" y="11675"/>
                  <a:pt x="428" y="11675"/>
                </a:cubicBezTo>
                <a:cubicBezTo>
                  <a:pt x="259" y="11675"/>
                  <a:pt x="97" y="11865"/>
                  <a:pt x="97" y="12063"/>
                </a:cubicBezTo>
                <a:cubicBezTo>
                  <a:pt x="97" y="12443"/>
                  <a:pt x="593" y="12564"/>
                  <a:pt x="734" y="12218"/>
                </a:cubicBezTo>
                <a:cubicBezTo>
                  <a:pt x="777" y="12115"/>
                  <a:pt x="802" y="12107"/>
                  <a:pt x="1017" y="12138"/>
                </a:cubicBezTo>
                <a:cubicBezTo>
                  <a:pt x="1366" y="12188"/>
                  <a:pt x="1382" y="12241"/>
                  <a:pt x="1118" y="12488"/>
                </a:cubicBezTo>
                <a:cubicBezTo>
                  <a:pt x="895" y="12697"/>
                  <a:pt x="888" y="12700"/>
                  <a:pt x="737" y="12631"/>
                </a:cubicBezTo>
                <a:cubicBezTo>
                  <a:pt x="486" y="12517"/>
                  <a:pt x="266" y="12671"/>
                  <a:pt x="266" y="12963"/>
                </a:cubicBezTo>
                <a:cubicBezTo>
                  <a:pt x="266" y="13310"/>
                  <a:pt x="639" y="13451"/>
                  <a:pt x="860" y="13186"/>
                </a:cubicBezTo>
                <a:cubicBezTo>
                  <a:pt x="954" y="13073"/>
                  <a:pt x="998" y="13057"/>
                  <a:pt x="1131" y="13085"/>
                </a:cubicBezTo>
                <a:cubicBezTo>
                  <a:pt x="1384" y="13138"/>
                  <a:pt x="1413" y="13225"/>
                  <a:pt x="1239" y="13413"/>
                </a:cubicBezTo>
                <a:cubicBezTo>
                  <a:pt x="1129" y="13531"/>
                  <a:pt x="1072" y="13561"/>
                  <a:pt x="1021" y="13525"/>
                </a:cubicBezTo>
                <a:cubicBezTo>
                  <a:pt x="807" y="13374"/>
                  <a:pt x="513" y="13565"/>
                  <a:pt x="513" y="13855"/>
                </a:cubicBezTo>
                <a:cubicBezTo>
                  <a:pt x="513" y="14206"/>
                  <a:pt x="864" y="14333"/>
                  <a:pt x="1111" y="14070"/>
                </a:cubicBezTo>
                <a:cubicBezTo>
                  <a:pt x="1224" y="13950"/>
                  <a:pt x="1268" y="13934"/>
                  <a:pt x="1398" y="13966"/>
                </a:cubicBezTo>
                <a:cubicBezTo>
                  <a:pt x="1483" y="13986"/>
                  <a:pt x="1591" y="14025"/>
                  <a:pt x="1638" y="14052"/>
                </a:cubicBezTo>
                <a:cubicBezTo>
                  <a:pt x="1717" y="14099"/>
                  <a:pt x="1713" y="14115"/>
                  <a:pt x="1571" y="14277"/>
                </a:cubicBezTo>
                <a:cubicBezTo>
                  <a:pt x="1469" y="14394"/>
                  <a:pt x="1403" y="14435"/>
                  <a:pt x="1372" y="14401"/>
                </a:cubicBezTo>
                <a:cubicBezTo>
                  <a:pt x="1347" y="14373"/>
                  <a:pt x="1257" y="14350"/>
                  <a:pt x="1173" y="14350"/>
                </a:cubicBezTo>
                <a:cubicBezTo>
                  <a:pt x="792" y="14350"/>
                  <a:pt x="701" y="14921"/>
                  <a:pt x="1060" y="15060"/>
                </a:cubicBezTo>
                <a:cubicBezTo>
                  <a:pt x="1231" y="15126"/>
                  <a:pt x="1390" y="15043"/>
                  <a:pt x="1476" y="14845"/>
                </a:cubicBezTo>
                <a:cubicBezTo>
                  <a:pt x="1535" y="14707"/>
                  <a:pt x="1550" y="14702"/>
                  <a:pt x="1753" y="14735"/>
                </a:cubicBezTo>
                <a:cubicBezTo>
                  <a:pt x="1871" y="14755"/>
                  <a:pt x="1983" y="14786"/>
                  <a:pt x="2002" y="14806"/>
                </a:cubicBezTo>
                <a:cubicBezTo>
                  <a:pt x="2020" y="14826"/>
                  <a:pt x="1985" y="14926"/>
                  <a:pt x="1922" y="15030"/>
                </a:cubicBezTo>
                <a:cubicBezTo>
                  <a:pt x="1819" y="15198"/>
                  <a:pt x="1790" y="15215"/>
                  <a:pt x="1651" y="15190"/>
                </a:cubicBezTo>
                <a:cubicBezTo>
                  <a:pt x="1453" y="15154"/>
                  <a:pt x="1320" y="15232"/>
                  <a:pt x="1261" y="15422"/>
                </a:cubicBezTo>
                <a:cubicBezTo>
                  <a:pt x="1202" y="15610"/>
                  <a:pt x="1276" y="15790"/>
                  <a:pt x="1450" y="15883"/>
                </a:cubicBezTo>
                <a:cubicBezTo>
                  <a:pt x="1612" y="15970"/>
                  <a:pt x="1801" y="15879"/>
                  <a:pt x="1890" y="15671"/>
                </a:cubicBezTo>
                <a:cubicBezTo>
                  <a:pt x="1948" y="15536"/>
                  <a:pt x="1967" y="15528"/>
                  <a:pt x="2146" y="15560"/>
                </a:cubicBezTo>
                <a:cubicBezTo>
                  <a:pt x="2402" y="15606"/>
                  <a:pt x="2420" y="15635"/>
                  <a:pt x="2315" y="15828"/>
                </a:cubicBezTo>
                <a:cubicBezTo>
                  <a:pt x="2239" y="15967"/>
                  <a:pt x="2204" y="15989"/>
                  <a:pt x="2095" y="15965"/>
                </a:cubicBezTo>
                <a:cubicBezTo>
                  <a:pt x="1787" y="15896"/>
                  <a:pt x="1592" y="16334"/>
                  <a:pt x="1814" y="16597"/>
                </a:cubicBezTo>
                <a:cubicBezTo>
                  <a:pt x="1986" y="16801"/>
                  <a:pt x="2251" y="16736"/>
                  <a:pt x="2375" y="16458"/>
                </a:cubicBezTo>
                <a:cubicBezTo>
                  <a:pt x="2424" y="16351"/>
                  <a:pt x="2466" y="16330"/>
                  <a:pt x="2640" y="16330"/>
                </a:cubicBezTo>
                <a:cubicBezTo>
                  <a:pt x="2831" y="16330"/>
                  <a:pt x="2845" y="16340"/>
                  <a:pt x="2833" y="16455"/>
                </a:cubicBezTo>
                <a:cubicBezTo>
                  <a:pt x="2815" y="16634"/>
                  <a:pt x="2738" y="16716"/>
                  <a:pt x="2586" y="16716"/>
                </a:cubicBezTo>
                <a:cubicBezTo>
                  <a:pt x="2173" y="16716"/>
                  <a:pt x="2167" y="17434"/>
                  <a:pt x="2580" y="17447"/>
                </a:cubicBezTo>
                <a:cubicBezTo>
                  <a:pt x="2727" y="17451"/>
                  <a:pt x="2915" y="17321"/>
                  <a:pt x="2915" y="17214"/>
                </a:cubicBezTo>
                <a:cubicBezTo>
                  <a:pt x="2915" y="17185"/>
                  <a:pt x="2950" y="17119"/>
                  <a:pt x="2992" y="17068"/>
                </a:cubicBezTo>
                <a:cubicBezTo>
                  <a:pt x="3074" y="16967"/>
                  <a:pt x="3352" y="16937"/>
                  <a:pt x="3400" y="17024"/>
                </a:cubicBezTo>
                <a:cubicBezTo>
                  <a:pt x="3455" y="17123"/>
                  <a:pt x="3308" y="17350"/>
                  <a:pt x="3152" y="17408"/>
                </a:cubicBezTo>
                <a:cubicBezTo>
                  <a:pt x="2869" y="17513"/>
                  <a:pt x="2789" y="17773"/>
                  <a:pt x="2964" y="18021"/>
                </a:cubicBezTo>
                <a:cubicBezTo>
                  <a:pt x="3148" y="18281"/>
                  <a:pt x="3471" y="18169"/>
                  <a:pt x="3556" y="17815"/>
                </a:cubicBezTo>
                <a:cubicBezTo>
                  <a:pt x="3587" y="17687"/>
                  <a:pt x="3625" y="17659"/>
                  <a:pt x="3861" y="17601"/>
                </a:cubicBezTo>
                <a:cubicBezTo>
                  <a:pt x="4197" y="17518"/>
                  <a:pt x="4251" y="17564"/>
                  <a:pt x="4134" y="17831"/>
                </a:cubicBezTo>
                <a:cubicBezTo>
                  <a:pt x="4061" y="17996"/>
                  <a:pt x="4017" y="18032"/>
                  <a:pt x="3865" y="18059"/>
                </a:cubicBezTo>
                <a:cubicBezTo>
                  <a:pt x="3663" y="18095"/>
                  <a:pt x="3562" y="18212"/>
                  <a:pt x="3562" y="18411"/>
                </a:cubicBezTo>
                <a:cubicBezTo>
                  <a:pt x="3562" y="18636"/>
                  <a:pt x="3683" y="18773"/>
                  <a:pt x="3881" y="18773"/>
                </a:cubicBezTo>
                <a:cubicBezTo>
                  <a:pt x="4085" y="18773"/>
                  <a:pt x="4193" y="18664"/>
                  <a:pt x="4216" y="18438"/>
                </a:cubicBezTo>
                <a:cubicBezTo>
                  <a:pt x="4232" y="18277"/>
                  <a:pt x="4366" y="18171"/>
                  <a:pt x="4583" y="18144"/>
                </a:cubicBezTo>
                <a:cubicBezTo>
                  <a:pt x="4685" y="18132"/>
                  <a:pt x="4694" y="18148"/>
                  <a:pt x="4694" y="18361"/>
                </a:cubicBezTo>
                <a:cubicBezTo>
                  <a:pt x="4694" y="18573"/>
                  <a:pt x="4683" y="18594"/>
                  <a:pt x="4571" y="18609"/>
                </a:cubicBezTo>
                <a:cubicBezTo>
                  <a:pt x="4167" y="18661"/>
                  <a:pt x="4214" y="19356"/>
                  <a:pt x="4622" y="19356"/>
                </a:cubicBezTo>
                <a:cubicBezTo>
                  <a:pt x="4905" y="19356"/>
                  <a:pt x="5048" y="19006"/>
                  <a:pt x="4876" y="18733"/>
                </a:cubicBezTo>
                <a:cubicBezTo>
                  <a:pt x="4808" y="18624"/>
                  <a:pt x="4813" y="18600"/>
                  <a:pt x="4971" y="18310"/>
                </a:cubicBezTo>
                <a:cubicBezTo>
                  <a:pt x="5236" y="17825"/>
                  <a:pt x="5355" y="17908"/>
                  <a:pt x="5395" y="18609"/>
                </a:cubicBezTo>
                <a:lnTo>
                  <a:pt x="5423" y="19069"/>
                </a:lnTo>
                <a:lnTo>
                  <a:pt x="5290" y="19139"/>
                </a:lnTo>
                <a:cubicBezTo>
                  <a:pt x="5218" y="19178"/>
                  <a:pt x="5127" y="19274"/>
                  <a:pt x="5088" y="19351"/>
                </a:cubicBezTo>
                <a:cubicBezTo>
                  <a:pt x="5024" y="19478"/>
                  <a:pt x="5024" y="19508"/>
                  <a:pt x="5088" y="19634"/>
                </a:cubicBezTo>
                <a:cubicBezTo>
                  <a:pt x="5187" y="19831"/>
                  <a:pt x="5341" y="19908"/>
                  <a:pt x="5508" y="19843"/>
                </a:cubicBezTo>
                <a:cubicBezTo>
                  <a:pt x="5666" y="19782"/>
                  <a:pt x="5733" y="19663"/>
                  <a:pt x="5733" y="19443"/>
                </a:cubicBezTo>
                <a:cubicBezTo>
                  <a:pt x="5733" y="19308"/>
                  <a:pt x="5759" y="19269"/>
                  <a:pt x="5896" y="19205"/>
                </a:cubicBezTo>
                <a:cubicBezTo>
                  <a:pt x="6089" y="19116"/>
                  <a:pt x="6129" y="19135"/>
                  <a:pt x="6162" y="19326"/>
                </a:cubicBezTo>
                <a:cubicBezTo>
                  <a:pt x="6182" y="19440"/>
                  <a:pt x="6156" y="19498"/>
                  <a:pt x="6029" y="19628"/>
                </a:cubicBezTo>
                <a:cubicBezTo>
                  <a:pt x="5926" y="19734"/>
                  <a:pt x="5872" y="19837"/>
                  <a:pt x="5872" y="19927"/>
                </a:cubicBezTo>
                <a:cubicBezTo>
                  <a:pt x="5872" y="20102"/>
                  <a:pt x="6063" y="20316"/>
                  <a:pt x="6218" y="20316"/>
                </a:cubicBezTo>
                <a:cubicBezTo>
                  <a:pt x="6456" y="20316"/>
                  <a:pt x="6641" y="19966"/>
                  <a:pt x="6519" y="19750"/>
                </a:cubicBezTo>
                <a:cubicBezTo>
                  <a:pt x="6486" y="19693"/>
                  <a:pt x="6519" y="19624"/>
                  <a:pt x="6647" y="19477"/>
                </a:cubicBezTo>
                <a:cubicBezTo>
                  <a:pt x="6832" y="19264"/>
                  <a:pt x="7043" y="19118"/>
                  <a:pt x="7090" y="19170"/>
                </a:cubicBezTo>
                <a:cubicBezTo>
                  <a:pt x="7106" y="19188"/>
                  <a:pt x="7119" y="19348"/>
                  <a:pt x="7119" y="19528"/>
                </a:cubicBezTo>
                <a:cubicBezTo>
                  <a:pt x="7119" y="19820"/>
                  <a:pt x="7108" y="19860"/>
                  <a:pt x="7015" y="19899"/>
                </a:cubicBezTo>
                <a:cubicBezTo>
                  <a:pt x="6958" y="19924"/>
                  <a:pt x="6877" y="19987"/>
                  <a:pt x="6835" y="20039"/>
                </a:cubicBezTo>
                <a:cubicBezTo>
                  <a:pt x="6548" y="20398"/>
                  <a:pt x="6983" y="20895"/>
                  <a:pt x="7298" y="20568"/>
                </a:cubicBezTo>
                <a:cubicBezTo>
                  <a:pt x="7379" y="20484"/>
                  <a:pt x="7399" y="20414"/>
                  <a:pt x="7389" y="20255"/>
                </a:cubicBezTo>
                <a:cubicBezTo>
                  <a:pt x="7376" y="20047"/>
                  <a:pt x="7413" y="19985"/>
                  <a:pt x="7640" y="19846"/>
                </a:cubicBezTo>
                <a:cubicBezTo>
                  <a:pt x="7709" y="19804"/>
                  <a:pt x="7733" y="19827"/>
                  <a:pt x="7792" y="19983"/>
                </a:cubicBezTo>
                <a:cubicBezTo>
                  <a:pt x="7860" y="20164"/>
                  <a:pt x="7858" y="20174"/>
                  <a:pt x="7744" y="20292"/>
                </a:cubicBezTo>
                <a:cubicBezTo>
                  <a:pt x="7507" y="20536"/>
                  <a:pt x="7639" y="20951"/>
                  <a:pt x="7953" y="20951"/>
                </a:cubicBezTo>
                <a:cubicBezTo>
                  <a:pt x="8251" y="20951"/>
                  <a:pt x="8397" y="20546"/>
                  <a:pt x="8189" y="20300"/>
                </a:cubicBezTo>
                <a:lnTo>
                  <a:pt x="8089" y="20182"/>
                </a:lnTo>
                <a:lnTo>
                  <a:pt x="8193" y="19953"/>
                </a:lnTo>
                <a:cubicBezTo>
                  <a:pt x="8250" y="19827"/>
                  <a:pt x="8327" y="19724"/>
                  <a:pt x="8363" y="19724"/>
                </a:cubicBezTo>
                <a:cubicBezTo>
                  <a:pt x="8400" y="19724"/>
                  <a:pt x="8497" y="19875"/>
                  <a:pt x="8579" y="20059"/>
                </a:cubicBezTo>
                <a:lnTo>
                  <a:pt x="8727" y="20393"/>
                </a:lnTo>
                <a:lnTo>
                  <a:pt x="8631" y="20509"/>
                </a:lnTo>
                <a:cubicBezTo>
                  <a:pt x="8424" y="20758"/>
                  <a:pt x="8577" y="21156"/>
                  <a:pt x="8879" y="21156"/>
                </a:cubicBezTo>
                <a:cubicBezTo>
                  <a:pt x="9130" y="21156"/>
                  <a:pt x="9278" y="20837"/>
                  <a:pt x="9150" y="20571"/>
                </a:cubicBezTo>
                <a:cubicBezTo>
                  <a:pt x="9110" y="20488"/>
                  <a:pt x="9154" y="20427"/>
                  <a:pt x="9459" y="20137"/>
                </a:cubicBezTo>
                <a:cubicBezTo>
                  <a:pt x="9672" y="19935"/>
                  <a:pt x="9831" y="19818"/>
                  <a:pt x="9856" y="19846"/>
                </a:cubicBezTo>
                <a:cubicBezTo>
                  <a:pt x="9879" y="19872"/>
                  <a:pt x="9884" y="20023"/>
                  <a:pt x="9866" y="20186"/>
                </a:cubicBezTo>
                <a:cubicBezTo>
                  <a:pt x="9836" y="20452"/>
                  <a:pt x="9819" y="20486"/>
                  <a:pt x="9679" y="20560"/>
                </a:cubicBezTo>
                <a:cubicBezTo>
                  <a:pt x="9430" y="20692"/>
                  <a:pt x="9388" y="21050"/>
                  <a:pt x="9601" y="21229"/>
                </a:cubicBezTo>
                <a:cubicBezTo>
                  <a:pt x="9905" y="21485"/>
                  <a:pt x="10312" y="20937"/>
                  <a:pt x="10029" y="20652"/>
                </a:cubicBezTo>
                <a:cubicBezTo>
                  <a:pt x="9938" y="20560"/>
                  <a:pt x="9938" y="20557"/>
                  <a:pt x="10041" y="20353"/>
                </a:cubicBezTo>
                <a:cubicBezTo>
                  <a:pt x="10182" y="20073"/>
                  <a:pt x="10498" y="19776"/>
                  <a:pt x="10755" y="19678"/>
                </a:cubicBezTo>
                <a:cubicBezTo>
                  <a:pt x="11067" y="19559"/>
                  <a:pt x="11303" y="19573"/>
                  <a:pt x="11539" y="19728"/>
                </a:cubicBezTo>
                <a:lnTo>
                  <a:pt x="11743" y="19861"/>
                </a:lnTo>
                <a:lnTo>
                  <a:pt x="11728" y="20152"/>
                </a:lnTo>
                <a:cubicBezTo>
                  <a:pt x="11717" y="20393"/>
                  <a:pt x="11698" y="20451"/>
                  <a:pt x="11612" y="20499"/>
                </a:cubicBezTo>
                <a:cubicBezTo>
                  <a:pt x="11313" y="20664"/>
                  <a:pt x="11233" y="20949"/>
                  <a:pt x="11422" y="21174"/>
                </a:cubicBezTo>
                <a:cubicBezTo>
                  <a:pt x="11592" y="21375"/>
                  <a:pt x="11851" y="21323"/>
                  <a:pt x="11946" y="21070"/>
                </a:cubicBezTo>
                <a:cubicBezTo>
                  <a:pt x="12012" y="20895"/>
                  <a:pt x="11971" y="20700"/>
                  <a:pt x="11845" y="20599"/>
                </a:cubicBezTo>
                <a:cubicBezTo>
                  <a:pt x="11783" y="20548"/>
                  <a:pt x="11781" y="20511"/>
                  <a:pt x="11828" y="20351"/>
                </a:cubicBezTo>
                <a:cubicBezTo>
                  <a:pt x="11859" y="20248"/>
                  <a:pt x="11905" y="20149"/>
                  <a:pt x="11931" y="20131"/>
                </a:cubicBezTo>
                <a:cubicBezTo>
                  <a:pt x="11956" y="20113"/>
                  <a:pt x="12058" y="20185"/>
                  <a:pt x="12156" y="20292"/>
                </a:cubicBezTo>
                <a:cubicBezTo>
                  <a:pt x="12297" y="20446"/>
                  <a:pt x="12325" y="20505"/>
                  <a:pt x="12290" y="20578"/>
                </a:cubicBezTo>
                <a:cubicBezTo>
                  <a:pt x="12165" y="20838"/>
                  <a:pt x="12317" y="21156"/>
                  <a:pt x="12566" y="21156"/>
                </a:cubicBezTo>
                <a:cubicBezTo>
                  <a:pt x="12867" y="21156"/>
                  <a:pt x="13023" y="20748"/>
                  <a:pt x="12813" y="20513"/>
                </a:cubicBezTo>
                <a:cubicBezTo>
                  <a:pt x="12719" y="20410"/>
                  <a:pt x="12720" y="20402"/>
                  <a:pt x="12800" y="20203"/>
                </a:cubicBezTo>
                <a:cubicBezTo>
                  <a:pt x="12923" y="19897"/>
                  <a:pt x="12951" y="19885"/>
                  <a:pt x="13116" y="20075"/>
                </a:cubicBezTo>
                <a:cubicBezTo>
                  <a:pt x="13260" y="20241"/>
                  <a:pt x="13263" y="20250"/>
                  <a:pt x="13194" y="20404"/>
                </a:cubicBezTo>
                <a:cubicBezTo>
                  <a:pt x="13074" y="20670"/>
                  <a:pt x="13229" y="20951"/>
                  <a:pt x="13495" y="20951"/>
                </a:cubicBezTo>
                <a:cubicBezTo>
                  <a:pt x="13803" y="20951"/>
                  <a:pt x="13934" y="20535"/>
                  <a:pt x="13702" y="20295"/>
                </a:cubicBezTo>
                <a:cubicBezTo>
                  <a:pt x="13567" y="20156"/>
                  <a:pt x="13562" y="20118"/>
                  <a:pt x="13654" y="19874"/>
                </a:cubicBezTo>
                <a:lnTo>
                  <a:pt x="13724" y="19691"/>
                </a:lnTo>
                <a:lnTo>
                  <a:pt x="13927" y="19854"/>
                </a:lnTo>
                <a:cubicBezTo>
                  <a:pt x="14121" y="20010"/>
                  <a:pt x="14128" y="20023"/>
                  <a:pt x="14070" y="20147"/>
                </a:cubicBezTo>
                <a:cubicBezTo>
                  <a:pt x="13906" y="20500"/>
                  <a:pt x="14331" y="20844"/>
                  <a:pt x="14594" y="20571"/>
                </a:cubicBezTo>
                <a:cubicBezTo>
                  <a:pt x="14755" y="20404"/>
                  <a:pt x="14744" y="20204"/>
                  <a:pt x="14564" y="19991"/>
                </a:cubicBezTo>
                <a:cubicBezTo>
                  <a:pt x="14437" y="19842"/>
                  <a:pt x="14422" y="19677"/>
                  <a:pt x="14526" y="19557"/>
                </a:cubicBezTo>
                <a:cubicBezTo>
                  <a:pt x="14570" y="19506"/>
                  <a:pt x="14615" y="19520"/>
                  <a:pt x="14746" y="19618"/>
                </a:cubicBezTo>
                <a:cubicBezTo>
                  <a:pt x="14885" y="19724"/>
                  <a:pt x="14907" y="19766"/>
                  <a:pt x="14890" y="19898"/>
                </a:cubicBezTo>
                <a:cubicBezTo>
                  <a:pt x="14875" y="20015"/>
                  <a:pt x="14899" y="20085"/>
                  <a:pt x="14988" y="20184"/>
                </a:cubicBezTo>
                <a:cubicBezTo>
                  <a:pt x="15137" y="20350"/>
                  <a:pt x="15312" y="20353"/>
                  <a:pt x="15459" y="20190"/>
                </a:cubicBezTo>
                <a:cubicBezTo>
                  <a:pt x="15621" y="20009"/>
                  <a:pt x="15606" y="19824"/>
                  <a:pt x="15411" y="19625"/>
                </a:cubicBezTo>
                <a:cubicBezTo>
                  <a:pt x="15235" y="19445"/>
                  <a:pt x="15215" y="19360"/>
                  <a:pt x="15314" y="19208"/>
                </a:cubicBezTo>
                <a:cubicBezTo>
                  <a:pt x="15377" y="19113"/>
                  <a:pt x="15386" y="19112"/>
                  <a:pt x="15545" y="19197"/>
                </a:cubicBezTo>
                <a:cubicBezTo>
                  <a:pt x="15683" y="19270"/>
                  <a:pt x="15711" y="19313"/>
                  <a:pt x="15711" y="19445"/>
                </a:cubicBezTo>
                <a:cubicBezTo>
                  <a:pt x="15711" y="19663"/>
                  <a:pt x="15778" y="19782"/>
                  <a:pt x="15935" y="19843"/>
                </a:cubicBezTo>
                <a:cubicBezTo>
                  <a:pt x="16102" y="19908"/>
                  <a:pt x="16258" y="19831"/>
                  <a:pt x="16357" y="19634"/>
                </a:cubicBezTo>
                <a:cubicBezTo>
                  <a:pt x="16420" y="19508"/>
                  <a:pt x="16420" y="19478"/>
                  <a:pt x="16357" y="19351"/>
                </a:cubicBezTo>
                <a:cubicBezTo>
                  <a:pt x="16318" y="19274"/>
                  <a:pt x="16228" y="19180"/>
                  <a:pt x="16157" y="19142"/>
                </a:cubicBezTo>
                <a:cubicBezTo>
                  <a:pt x="16047" y="19083"/>
                  <a:pt x="16031" y="19048"/>
                  <a:pt x="16043" y="18885"/>
                </a:cubicBezTo>
                <a:cubicBezTo>
                  <a:pt x="16055" y="18729"/>
                  <a:pt x="16074" y="18699"/>
                  <a:pt x="16150" y="18713"/>
                </a:cubicBezTo>
                <a:cubicBezTo>
                  <a:pt x="16364" y="18753"/>
                  <a:pt x="16474" y="18850"/>
                  <a:pt x="16488" y="19012"/>
                </a:cubicBezTo>
                <a:cubicBezTo>
                  <a:pt x="16506" y="19214"/>
                  <a:pt x="16640" y="19356"/>
                  <a:pt x="16817" y="19356"/>
                </a:cubicBezTo>
                <a:cubicBezTo>
                  <a:pt x="17200" y="19356"/>
                  <a:pt x="17295" y="18809"/>
                  <a:pt x="16941" y="18644"/>
                </a:cubicBezTo>
                <a:cubicBezTo>
                  <a:pt x="16814" y="18585"/>
                  <a:pt x="16781" y="18536"/>
                  <a:pt x="16758" y="18377"/>
                </a:cubicBezTo>
                <a:cubicBezTo>
                  <a:pt x="16722" y="18131"/>
                  <a:pt x="16764" y="18088"/>
                  <a:pt x="16961" y="18162"/>
                </a:cubicBezTo>
                <a:cubicBezTo>
                  <a:pt x="17182" y="18245"/>
                  <a:pt x="17236" y="18303"/>
                  <a:pt x="17236" y="18455"/>
                </a:cubicBezTo>
                <a:cubicBezTo>
                  <a:pt x="17236" y="18643"/>
                  <a:pt x="17362" y="18773"/>
                  <a:pt x="17543" y="18773"/>
                </a:cubicBezTo>
                <a:cubicBezTo>
                  <a:pt x="17944" y="18773"/>
                  <a:pt x="18015" y="18176"/>
                  <a:pt x="17628" y="18061"/>
                </a:cubicBezTo>
                <a:cubicBezTo>
                  <a:pt x="17527" y="18031"/>
                  <a:pt x="17480" y="17977"/>
                  <a:pt x="17448" y="17855"/>
                </a:cubicBezTo>
                <a:cubicBezTo>
                  <a:pt x="17390" y="17629"/>
                  <a:pt x="17454" y="17564"/>
                  <a:pt x="17679" y="17624"/>
                </a:cubicBezTo>
                <a:cubicBezTo>
                  <a:pt x="17815" y="17659"/>
                  <a:pt x="17861" y="17701"/>
                  <a:pt x="17888" y="17815"/>
                </a:cubicBezTo>
                <a:cubicBezTo>
                  <a:pt x="17973" y="18168"/>
                  <a:pt x="18295" y="18281"/>
                  <a:pt x="18479" y="18021"/>
                </a:cubicBezTo>
                <a:cubicBezTo>
                  <a:pt x="18660" y="17764"/>
                  <a:pt x="18558" y="17480"/>
                  <a:pt x="18255" y="17397"/>
                </a:cubicBezTo>
                <a:cubicBezTo>
                  <a:pt x="18134" y="17364"/>
                  <a:pt x="18087" y="17318"/>
                  <a:pt x="18060" y="17206"/>
                </a:cubicBezTo>
                <a:cubicBezTo>
                  <a:pt x="18014" y="17012"/>
                  <a:pt x="18042" y="16973"/>
                  <a:pt x="18226" y="16973"/>
                </a:cubicBezTo>
                <a:cubicBezTo>
                  <a:pt x="18379" y="16973"/>
                  <a:pt x="18458" y="17040"/>
                  <a:pt x="18551" y="17248"/>
                </a:cubicBezTo>
                <a:cubicBezTo>
                  <a:pt x="18625" y="17413"/>
                  <a:pt x="18791" y="17488"/>
                  <a:pt x="18951" y="17426"/>
                </a:cubicBezTo>
                <a:cubicBezTo>
                  <a:pt x="19316" y="17284"/>
                  <a:pt x="19219" y="16716"/>
                  <a:pt x="18829" y="16716"/>
                </a:cubicBezTo>
                <a:cubicBezTo>
                  <a:pt x="18691" y="16716"/>
                  <a:pt x="18659" y="16692"/>
                  <a:pt x="18604" y="16548"/>
                </a:cubicBezTo>
                <a:cubicBezTo>
                  <a:pt x="18524" y="16336"/>
                  <a:pt x="18561" y="16294"/>
                  <a:pt x="18811" y="16314"/>
                </a:cubicBezTo>
                <a:cubicBezTo>
                  <a:pt x="18971" y="16327"/>
                  <a:pt x="19024" y="16356"/>
                  <a:pt x="19069" y="16458"/>
                </a:cubicBezTo>
                <a:cubicBezTo>
                  <a:pt x="19194" y="16738"/>
                  <a:pt x="19457" y="16801"/>
                  <a:pt x="19632" y="16593"/>
                </a:cubicBezTo>
                <a:cubicBezTo>
                  <a:pt x="19863" y="16320"/>
                  <a:pt x="19618" y="15852"/>
                  <a:pt x="19312" y="15981"/>
                </a:cubicBezTo>
                <a:cubicBezTo>
                  <a:pt x="19181" y="16036"/>
                  <a:pt x="19168" y="16029"/>
                  <a:pt x="19060" y="15852"/>
                </a:cubicBezTo>
                <a:cubicBezTo>
                  <a:pt x="18998" y="15750"/>
                  <a:pt x="18963" y="15646"/>
                  <a:pt x="18984" y="15623"/>
                </a:cubicBezTo>
                <a:cubicBezTo>
                  <a:pt x="19005" y="15600"/>
                  <a:pt x="19127" y="15567"/>
                  <a:pt x="19255" y="15550"/>
                </a:cubicBezTo>
                <a:cubicBezTo>
                  <a:pt x="19478" y="15521"/>
                  <a:pt x="19491" y="15527"/>
                  <a:pt x="19551" y="15668"/>
                </a:cubicBezTo>
                <a:cubicBezTo>
                  <a:pt x="19642" y="15878"/>
                  <a:pt x="19831" y="15970"/>
                  <a:pt x="19994" y="15883"/>
                </a:cubicBezTo>
                <a:cubicBezTo>
                  <a:pt x="20169" y="15790"/>
                  <a:pt x="20241" y="15610"/>
                  <a:pt x="20182" y="15422"/>
                </a:cubicBezTo>
                <a:cubicBezTo>
                  <a:pt x="20123" y="15233"/>
                  <a:pt x="19991" y="15153"/>
                  <a:pt x="19795" y="15189"/>
                </a:cubicBezTo>
                <a:cubicBezTo>
                  <a:pt x="19661" y="15213"/>
                  <a:pt x="19631" y="15197"/>
                  <a:pt x="19548" y="15054"/>
                </a:cubicBezTo>
                <a:cubicBezTo>
                  <a:pt x="19461" y="14902"/>
                  <a:pt x="19461" y="14885"/>
                  <a:pt x="19533" y="14825"/>
                </a:cubicBezTo>
                <a:cubicBezTo>
                  <a:pt x="19669" y="14712"/>
                  <a:pt x="19895" y="14746"/>
                  <a:pt x="19981" y="14893"/>
                </a:cubicBezTo>
                <a:cubicBezTo>
                  <a:pt x="20081" y="15061"/>
                  <a:pt x="20227" y="15120"/>
                  <a:pt x="20389" y="15057"/>
                </a:cubicBezTo>
                <a:cubicBezTo>
                  <a:pt x="20619" y="14967"/>
                  <a:pt x="20684" y="14640"/>
                  <a:pt x="20510" y="14446"/>
                </a:cubicBezTo>
                <a:cubicBezTo>
                  <a:pt x="20431" y="14358"/>
                  <a:pt x="20373" y="14343"/>
                  <a:pt x="20208" y="14364"/>
                </a:cubicBezTo>
                <a:cubicBezTo>
                  <a:pt x="20023" y="14387"/>
                  <a:pt x="19995" y="14375"/>
                  <a:pt x="19893" y="14231"/>
                </a:cubicBezTo>
                <a:cubicBezTo>
                  <a:pt x="19832" y="14144"/>
                  <a:pt x="19791" y="14055"/>
                  <a:pt x="19802" y="14035"/>
                </a:cubicBezTo>
                <a:cubicBezTo>
                  <a:pt x="19814" y="14015"/>
                  <a:pt x="19908" y="13983"/>
                  <a:pt x="20012" y="13964"/>
                </a:cubicBezTo>
                <a:cubicBezTo>
                  <a:pt x="20178" y="13933"/>
                  <a:pt x="20216" y="13945"/>
                  <a:pt x="20334" y="14070"/>
                </a:cubicBezTo>
                <a:cubicBezTo>
                  <a:pt x="20580" y="14333"/>
                  <a:pt x="20931" y="14206"/>
                  <a:pt x="20931" y="13855"/>
                </a:cubicBezTo>
                <a:cubicBezTo>
                  <a:pt x="20931" y="13555"/>
                  <a:pt x="20659" y="13386"/>
                  <a:pt x="20415" y="13532"/>
                </a:cubicBezTo>
                <a:cubicBezTo>
                  <a:pt x="20336" y="13578"/>
                  <a:pt x="20298" y="13564"/>
                  <a:pt x="20186" y="13445"/>
                </a:cubicBezTo>
                <a:cubicBezTo>
                  <a:pt x="20033" y="13281"/>
                  <a:pt x="20059" y="13220"/>
                  <a:pt x="20325" y="13122"/>
                </a:cubicBezTo>
                <a:cubicBezTo>
                  <a:pt x="20467" y="13069"/>
                  <a:pt x="20492" y="13076"/>
                  <a:pt x="20589" y="13192"/>
                </a:cubicBezTo>
                <a:cubicBezTo>
                  <a:pt x="20724" y="13355"/>
                  <a:pt x="20971" y="13368"/>
                  <a:pt x="21093" y="13218"/>
                </a:cubicBezTo>
                <a:cubicBezTo>
                  <a:pt x="21256" y="13018"/>
                  <a:pt x="21161" y="12653"/>
                  <a:pt x="20928" y="12585"/>
                </a:cubicBezTo>
                <a:cubicBezTo>
                  <a:pt x="20880" y="12571"/>
                  <a:pt x="20770" y="12600"/>
                  <a:pt x="20683" y="12649"/>
                </a:cubicBezTo>
                <a:lnTo>
                  <a:pt x="20526" y="12739"/>
                </a:lnTo>
                <a:lnTo>
                  <a:pt x="20347" y="12572"/>
                </a:lnTo>
                <a:lnTo>
                  <a:pt x="20169" y="12403"/>
                </a:lnTo>
                <a:lnTo>
                  <a:pt x="20391" y="12297"/>
                </a:lnTo>
                <a:cubicBezTo>
                  <a:pt x="20654" y="12171"/>
                  <a:pt x="20683" y="12167"/>
                  <a:pt x="20732" y="12259"/>
                </a:cubicBezTo>
                <a:cubicBezTo>
                  <a:pt x="20891" y="12558"/>
                  <a:pt x="21347" y="12417"/>
                  <a:pt x="21347" y="12069"/>
                </a:cubicBezTo>
                <a:cubicBezTo>
                  <a:pt x="21347" y="11755"/>
                  <a:pt x="21037" y="11572"/>
                  <a:pt x="20807" y="11751"/>
                </a:cubicBezTo>
                <a:cubicBezTo>
                  <a:pt x="20709" y="11827"/>
                  <a:pt x="20648" y="11800"/>
                  <a:pt x="20406" y="11567"/>
                </a:cubicBezTo>
                <a:cubicBezTo>
                  <a:pt x="20384" y="11546"/>
                  <a:pt x="20452" y="11480"/>
                  <a:pt x="20557" y="11420"/>
                </a:cubicBezTo>
                <a:lnTo>
                  <a:pt x="20749" y="11312"/>
                </a:lnTo>
                <a:lnTo>
                  <a:pt x="20869" y="11416"/>
                </a:lnTo>
                <a:cubicBezTo>
                  <a:pt x="20935" y="11474"/>
                  <a:pt x="21036" y="11521"/>
                  <a:pt x="21093" y="11521"/>
                </a:cubicBezTo>
                <a:cubicBezTo>
                  <a:pt x="21406" y="11521"/>
                  <a:pt x="21558" y="11067"/>
                  <a:pt x="21317" y="10855"/>
                </a:cubicBezTo>
                <a:cubicBezTo>
                  <a:pt x="21170" y="10727"/>
                  <a:pt x="21057" y="10722"/>
                  <a:pt x="20885" y="10835"/>
                </a:cubicBezTo>
                <a:cubicBezTo>
                  <a:pt x="20762" y="10915"/>
                  <a:pt x="20748" y="10913"/>
                  <a:pt x="20589" y="10804"/>
                </a:cubicBezTo>
                <a:cubicBezTo>
                  <a:pt x="20402" y="10675"/>
                  <a:pt x="20405" y="10648"/>
                  <a:pt x="20622" y="10505"/>
                </a:cubicBezTo>
                <a:cubicBezTo>
                  <a:pt x="20772" y="10407"/>
                  <a:pt x="20777" y="10407"/>
                  <a:pt x="20881" y="10500"/>
                </a:cubicBezTo>
                <a:cubicBezTo>
                  <a:pt x="21104" y="10702"/>
                  <a:pt x="21440" y="10527"/>
                  <a:pt x="21440" y="10209"/>
                </a:cubicBezTo>
                <a:cubicBezTo>
                  <a:pt x="21440" y="10084"/>
                  <a:pt x="21405" y="10007"/>
                  <a:pt x="21317" y="9930"/>
                </a:cubicBezTo>
                <a:cubicBezTo>
                  <a:pt x="21161" y="9793"/>
                  <a:pt x="21023" y="9795"/>
                  <a:pt x="20862" y="9936"/>
                </a:cubicBezTo>
                <a:lnTo>
                  <a:pt x="20734" y="10049"/>
                </a:lnTo>
                <a:lnTo>
                  <a:pt x="20474" y="9898"/>
                </a:lnTo>
                <a:cubicBezTo>
                  <a:pt x="20331" y="9815"/>
                  <a:pt x="20219" y="9725"/>
                  <a:pt x="20223" y="9697"/>
                </a:cubicBezTo>
                <a:cubicBezTo>
                  <a:pt x="20226" y="9669"/>
                  <a:pt x="20323" y="9602"/>
                  <a:pt x="20439" y="9549"/>
                </a:cubicBezTo>
                <a:cubicBezTo>
                  <a:pt x="20648" y="9453"/>
                  <a:pt x="20651" y="9454"/>
                  <a:pt x="20774" y="9562"/>
                </a:cubicBezTo>
                <a:cubicBezTo>
                  <a:pt x="21021" y="9778"/>
                  <a:pt x="21347" y="9617"/>
                  <a:pt x="21347" y="9279"/>
                </a:cubicBezTo>
                <a:cubicBezTo>
                  <a:pt x="21347" y="9109"/>
                  <a:pt x="21178" y="8898"/>
                  <a:pt x="21043" y="8898"/>
                </a:cubicBezTo>
                <a:cubicBezTo>
                  <a:pt x="20924" y="8898"/>
                  <a:pt x="20756" y="9013"/>
                  <a:pt x="20709" y="9128"/>
                </a:cubicBezTo>
                <a:cubicBezTo>
                  <a:pt x="20665" y="9235"/>
                  <a:pt x="20644" y="9241"/>
                  <a:pt x="20419" y="9202"/>
                </a:cubicBezTo>
                <a:cubicBezTo>
                  <a:pt x="20286" y="9178"/>
                  <a:pt x="20159" y="9139"/>
                  <a:pt x="20137" y="9115"/>
                </a:cubicBezTo>
                <a:cubicBezTo>
                  <a:pt x="20115" y="9090"/>
                  <a:pt x="20198" y="8975"/>
                  <a:pt x="20325" y="8856"/>
                </a:cubicBezTo>
                <a:cubicBezTo>
                  <a:pt x="20550" y="8645"/>
                  <a:pt x="20556" y="8644"/>
                  <a:pt x="20710" y="8716"/>
                </a:cubicBezTo>
                <a:cubicBezTo>
                  <a:pt x="20903" y="8806"/>
                  <a:pt x="21061" y="8736"/>
                  <a:pt x="21152" y="8523"/>
                </a:cubicBezTo>
                <a:cubicBezTo>
                  <a:pt x="21227" y="8350"/>
                  <a:pt x="21152" y="8137"/>
                  <a:pt x="20983" y="8043"/>
                </a:cubicBezTo>
                <a:cubicBezTo>
                  <a:pt x="20846" y="7966"/>
                  <a:pt x="20627" y="8041"/>
                  <a:pt x="20556" y="8189"/>
                </a:cubicBezTo>
                <a:cubicBezTo>
                  <a:pt x="20513" y="8278"/>
                  <a:pt x="20476" y="8288"/>
                  <a:pt x="20299" y="8261"/>
                </a:cubicBezTo>
                <a:cubicBezTo>
                  <a:pt x="19994" y="8215"/>
                  <a:pt x="19981" y="8186"/>
                  <a:pt x="20172" y="7969"/>
                </a:cubicBezTo>
                <a:cubicBezTo>
                  <a:pt x="20309" y="7812"/>
                  <a:pt x="20362" y="7782"/>
                  <a:pt x="20428" y="7821"/>
                </a:cubicBezTo>
                <a:cubicBezTo>
                  <a:pt x="20655" y="7956"/>
                  <a:pt x="20931" y="7771"/>
                  <a:pt x="20931" y="7483"/>
                </a:cubicBezTo>
                <a:cubicBezTo>
                  <a:pt x="20931" y="7104"/>
                  <a:pt x="20498" y="6991"/>
                  <a:pt x="20290" y="7316"/>
                </a:cubicBezTo>
                <a:cubicBezTo>
                  <a:pt x="20239" y="7396"/>
                  <a:pt x="20196" y="7409"/>
                  <a:pt x="20061" y="7381"/>
                </a:cubicBezTo>
                <a:cubicBezTo>
                  <a:pt x="19969" y="7361"/>
                  <a:pt x="19854" y="7322"/>
                  <a:pt x="19807" y="7294"/>
                </a:cubicBezTo>
                <a:cubicBezTo>
                  <a:pt x="19726" y="7246"/>
                  <a:pt x="19731" y="7231"/>
                  <a:pt x="19873" y="7067"/>
                </a:cubicBezTo>
                <a:cubicBezTo>
                  <a:pt x="19975" y="6950"/>
                  <a:pt x="20040" y="6909"/>
                  <a:pt x="20071" y="6943"/>
                </a:cubicBezTo>
                <a:cubicBezTo>
                  <a:pt x="20096" y="6972"/>
                  <a:pt x="20186" y="6995"/>
                  <a:pt x="20270" y="6995"/>
                </a:cubicBezTo>
                <a:cubicBezTo>
                  <a:pt x="20651" y="6995"/>
                  <a:pt x="20742" y="6425"/>
                  <a:pt x="20383" y="6286"/>
                </a:cubicBezTo>
                <a:cubicBezTo>
                  <a:pt x="20212" y="6220"/>
                  <a:pt x="20053" y="6301"/>
                  <a:pt x="19967" y="6500"/>
                </a:cubicBezTo>
                <a:cubicBezTo>
                  <a:pt x="19908" y="6637"/>
                  <a:pt x="19893" y="6644"/>
                  <a:pt x="19690" y="6611"/>
                </a:cubicBezTo>
                <a:cubicBezTo>
                  <a:pt x="19572" y="6591"/>
                  <a:pt x="19460" y="6558"/>
                  <a:pt x="19442" y="6538"/>
                </a:cubicBezTo>
                <a:cubicBezTo>
                  <a:pt x="19423" y="6518"/>
                  <a:pt x="19459" y="6418"/>
                  <a:pt x="19522" y="6315"/>
                </a:cubicBezTo>
                <a:cubicBezTo>
                  <a:pt x="19625" y="6147"/>
                  <a:pt x="19653" y="6131"/>
                  <a:pt x="19792" y="6156"/>
                </a:cubicBezTo>
                <a:cubicBezTo>
                  <a:pt x="19990" y="6192"/>
                  <a:pt x="20123" y="6112"/>
                  <a:pt x="20182" y="5923"/>
                </a:cubicBezTo>
                <a:cubicBezTo>
                  <a:pt x="20241" y="5734"/>
                  <a:pt x="20169" y="5555"/>
                  <a:pt x="19994" y="5462"/>
                </a:cubicBezTo>
                <a:cubicBezTo>
                  <a:pt x="19832" y="5375"/>
                  <a:pt x="19642" y="5467"/>
                  <a:pt x="19553" y="5675"/>
                </a:cubicBezTo>
                <a:cubicBezTo>
                  <a:pt x="19495" y="5810"/>
                  <a:pt x="19477" y="5817"/>
                  <a:pt x="19299" y="5785"/>
                </a:cubicBezTo>
                <a:cubicBezTo>
                  <a:pt x="19042" y="5738"/>
                  <a:pt x="19024" y="5710"/>
                  <a:pt x="19130" y="5516"/>
                </a:cubicBezTo>
                <a:cubicBezTo>
                  <a:pt x="19206" y="5377"/>
                  <a:pt x="19239" y="5355"/>
                  <a:pt x="19348" y="5380"/>
                </a:cubicBezTo>
                <a:cubicBezTo>
                  <a:pt x="19656" y="5448"/>
                  <a:pt x="19851" y="5011"/>
                  <a:pt x="19629" y="4748"/>
                </a:cubicBezTo>
                <a:cubicBezTo>
                  <a:pt x="19457" y="4544"/>
                  <a:pt x="19193" y="4610"/>
                  <a:pt x="19069" y="4888"/>
                </a:cubicBezTo>
                <a:cubicBezTo>
                  <a:pt x="19026" y="4985"/>
                  <a:pt x="18969" y="5018"/>
                  <a:pt x="18834" y="5031"/>
                </a:cubicBezTo>
                <a:cubicBezTo>
                  <a:pt x="18598" y="5052"/>
                  <a:pt x="18549" y="4991"/>
                  <a:pt x="18642" y="4790"/>
                </a:cubicBezTo>
                <a:cubicBezTo>
                  <a:pt x="18700" y="4665"/>
                  <a:pt x="18747" y="4629"/>
                  <a:pt x="18854" y="4629"/>
                </a:cubicBezTo>
                <a:cubicBezTo>
                  <a:pt x="19271" y="4629"/>
                  <a:pt x="19280" y="3911"/>
                  <a:pt x="18863" y="3898"/>
                </a:cubicBezTo>
                <a:cubicBezTo>
                  <a:pt x="18716" y="3893"/>
                  <a:pt x="18529" y="4026"/>
                  <a:pt x="18529" y="4132"/>
                </a:cubicBezTo>
                <a:cubicBezTo>
                  <a:pt x="18529" y="4161"/>
                  <a:pt x="18495" y="4227"/>
                  <a:pt x="18453" y="4279"/>
                </a:cubicBezTo>
                <a:cubicBezTo>
                  <a:pt x="18371" y="4379"/>
                  <a:pt x="18093" y="4408"/>
                  <a:pt x="18044" y="4320"/>
                </a:cubicBezTo>
                <a:cubicBezTo>
                  <a:pt x="17989" y="4221"/>
                  <a:pt x="18135" y="3994"/>
                  <a:pt x="18291" y="3936"/>
                </a:cubicBezTo>
                <a:cubicBezTo>
                  <a:pt x="18574" y="3831"/>
                  <a:pt x="18654" y="3572"/>
                  <a:pt x="18479" y="3324"/>
                </a:cubicBezTo>
                <a:cubicBezTo>
                  <a:pt x="18295" y="3063"/>
                  <a:pt x="17973" y="3177"/>
                  <a:pt x="17888" y="3531"/>
                </a:cubicBezTo>
                <a:cubicBezTo>
                  <a:pt x="17857" y="3662"/>
                  <a:pt x="17820" y="3686"/>
                  <a:pt x="17562" y="3748"/>
                </a:cubicBezTo>
                <a:cubicBezTo>
                  <a:pt x="17197" y="3836"/>
                  <a:pt x="17147" y="3792"/>
                  <a:pt x="17279" y="3504"/>
                </a:cubicBezTo>
                <a:cubicBezTo>
                  <a:pt x="17365" y="3317"/>
                  <a:pt x="17394" y="3292"/>
                  <a:pt x="17536" y="3292"/>
                </a:cubicBezTo>
                <a:cubicBezTo>
                  <a:pt x="17831" y="3292"/>
                  <a:pt x="17982" y="2959"/>
                  <a:pt x="17810" y="2686"/>
                </a:cubicBezTo>
                <a:cubicBezTo>
                  <a:pt x="17759" y="2604"/>
                  <a:pt x="17691" y="2572"/>
                  <a:pt x="17571" y="2572"/>
                </a:cubicBezTo>
                <a:cubicBezTo>
                  <a:pt x="17367" y="2572"/>
                  <a:pt x="17236" y="2694"/>
                  <a:pt x="17236" y="2882"/>
                </a:cubicBezTo>
                <a:cubicBezTo>
                  <a:pt x="17236" y="3046"/>
                  <a:pt x="17183" y="3101"/>
                  <a:pt x="16943" y="3187"/>
                </a:cubicBezTo>
                <a:cubicBezTo>
                  <a:pt x="16720" y="3267"/>
                  <a:pt x="16668" y="3217"/>
                  <a:pt x="16716" y="2961"/>
                </a:cubicBezTo>
                <a:cubicBezTo>
                  <a:pt x="16747" y="2797"/>
                  <a:pt x="16778" y="2755"/>
                  <a:pt x="16912" y="2707"/>
                </a:cubicBezTo>
                <a:cubicBezTo>
                  <a:pt x="17294" y="2569"/>
                  <a:pt x="17217" y="1988"/>
                  <a:pt x="16817" y="1988"/>
                </a:cubicBezTo>
                <a:cubicBezTo>
                  <a:pt x="16538" y="1988"/>
                  <a:pt x="16398" y="2341"/>
                  <a:pt x="16569" y="2612"/>
                </a:cubicBezTo>
                <a:cubicBezTo>
                  <a:pt x="16637" y="2720"/>
                  <a:pt x="16632" y="2746"/>
                  <a:pt x="16474" y="3036"/>
                </a:cubicBezTo>
                <a:cubicBezTo>
                  <a:pt x="16209" y="3521"/>
                  <a:pt x="16088" y="3436"/>
                  <a:pt x="16048" y="2736"/>
                </a:cubicBezTo>
                <a:lnTo>
                  <a:pt x="16022" y="2276"/>
                </a:lnTo>
                <a:lnTo>
                  <a:pt x="16153" y="2205"/>
                </a:lnTo>
                <a:cubicBezTo>
                  <a:pt x="16226" y="2166"/>
                  <a:pt x="16318" y="2071"/>
                  <a:pt x="16357" y="1993"/>
                </a:cubicBezTo>
                <a:cubicBezTo>
                  <a:pt x="16420" y="1866"/>
                  <a:pt x="16420" y="1838"/>
                  <a:pt x="16357" y="1712"/>
                </a:cubicBezTo>
                <a:cubicBezTo>
                  <a:pt x="16258" y="1515"/>
                  <a:pt x="16102" y="1438"/>
                  <a:pt x="15935" y="1503"/>
                </a:cubicBezTo>
                <a:cubicBezTo>
                  <a:pt x="15771" y="1567"/>
                  <a:pt x="15696" y="1711"/>
                  <a:pt x="15723" y="1914"/>
                </a:cubicBezTo>
                <a:cubicBezTo>
                  <a:pt x="15740" y="2046"/>
                  <a:pt x="15717" y="2090"/>
                  <a:pt x="15560" y="2217"/>
                </a:cubicBezTo>
                <a:cubicBezTo>
                  <a:pt x="15459" y="2298"/>
                  <a:pt x="15361" y="2353"/>
                  <a:pt x="15342" y="2340"/>
                </a:cubicBezTo>
                <a:cubicBezTo>
                  <a:pt x="15323" y="2327"/>
                  <a:pt x="15296" y="2218"/>
                  <a:pt x="15281" y="2098"/>
                </a:cubicBezTo>
                <a:cubicBezTo>
                  <a:pt x="15257" y="1897"/>
                  <a:pt x="15268" y="1865"/>
                  <a:pt x="15414" y="1717"/>
                </a:cubicBezTo>
                <a:cubicBezTo>
                  <a:pt x="15606" y="1521"/>
                  <a:pt x="15620" y="1336"/>
                  <a:pt x="15459" y="1156"/>
                </a:cubicBezTo>
                <a:cubicBezTo>
                  <a:pt x="15314" y="995"/>
                  <a:pt x="15137" y="995"/>
                  <a:pt x="14992" y="1156"/>
                </a:cubicBezTo>
                <a:cubicBezTo>
                  <a:pt x="14875" y="1286"/>
                  <a:pt x="14848" y="1460"/>
                  <a:pt x="14925" y="1594"/>
                </a:cubicBezTo>
                <a:cubicBezTo>
                  <a:pt x="15002" y="1731"/>
                  <a:pt x="14420" y="2302"/>
                  <a:pt x="14328" y="2178"/>
                </a:cubicBezTo>
                <a:cubicBezTo>
                  <a:pt x="14311" y="2154"/>
                  <a:pt x="14305" y="1988"/>
                  <a:pt x="14315" y="1810"/>
                </a:cubicBezTo>
                <a:cubicBezTo>
                  <a:pt x="14331" y="1535"/>
                  <a:pt x="14349" y="1479"/>
                  <a:pt x="14434" y="1443"/>
                </a:cubicBezTo>
                <a:cubicBezTo>
                  <a:pt x="14709" y="1326"/>
                  <a:pt x="14792" y="979"/>
                  <a:pt x="14594" y="773"/>
                </a:cubicBezTo>
                <a:cubicBezTo>
                  <a:pt x="14346" y="516"/>
                  <a:pt x="13934" y="817"/>
                  <a:pt x="14053" y="1169"/>
                </a:cubicBezTo>
                <a:cubicBezTo>
                  <a:pt x="14084" y="1260"/>
                  <a:pt x="14066" y="1301"/>
                  <a:pt x="13965" y="1379"/>
                </a:cubicBezTo>
                <a:cubicBezTo>
                  <a:pt x="13729" y="1561"/>
                  <a:pt x="13725" y="1560"/>
                  <a:pt x="13651" y="1363"/>
                </a:cubicBezTo>
                <a:cubicBezTo>
                  <a:pt x="13583" y="1180"/>
                  <a:pt x="13585" y="1171"/>
                  <a:pt x="13699" y="1053"/>
                </a:cubicBezTo>
                <a:cubicBezTo>
                  <a:pt x="13936" y="808"/>
                  <a:pt x="13805" y="394"/>
                  <a:pt x="13491" y="394"/>
                </a:cubicBezTo>
                <a:cubicBezTo>
                  <a:pt x="13194" y="394"/>
                  <a:pt x="13046" y="798"/>
                  <a:pt x="13254" y="1045"/>
                </a:cubicBezTo>
                <a:lnTo>
                  <a:pt x="13354" y="1164"/>
                </a:lnTo>
                <a:lnTo>
                  <a:pt x="13250" y="1392"/>
                </a:lnTo>
                <a:cubicBezTo>
                  <a:pt x="13193" y="1518"/>
                  <a:pt x="13116" y="1620"/>
                  <a:pt x="13078" y="1620"/>
                </a:cubicBezTo>
                <a:cubicBezTo>
                  <a:pt x="13040" y="1620"/>
                  <a:pt x="12946" y="1473"/>
                  <a:pt x="12863" y="1286"/>
                </a:cubicBezTo>
                <a:lnTo>
                  <a:pt x="12714" y="952"/>
                </a:lnTo>
                <a:lnTo>
                  <a:pt x="12811" y="836"/>
                </a:lnTo>
                <a:cubicBezTo>
                  <a:pt x="13016" y="591"/>
                  <a:pt x="12868" y="188"/>
                  <a:pt x="12573" y="188"/>
                </a:cubicBezTo>
                <a:cubicBezTo>
                  <a:pt x="12307" y="188"/>
                  <a:pt x="12160" y="496"/>
                  <a:pt x="12293" y="773"/>
                </a:cubicBezTo>
                <a:cubicBezTo>
                  <a:pt x="12333" y="857"/>
                  <a:pt x="12289" y="919"/>
                  <a:pt x="11984" y="1209"/>
                </a:cubicBezTo>
                <a:cubicBezTo>
                  <a:pt x="11771" y="1411"/>
                  <a:pt x="11612" y="1526"/>
                  <a:pt x="11587" y="1498"/>
                </a:cubicBezTo>
                <a:cubicBezTo>
                  <a:pt x="11564" y="1472"/>
                  <a:pt x="11560" y="1321"/>
                  <a:pt x="11578" y="1159"/>
                </a:cubicBezTo>
                <a:cubicBezTo>
                  <a:pt x="11608" y="893"/>
                  <a:pt x="11624" y="859"/>
                  <a:pt x="11765" y="784"/>
                </a:cubicBezTo>
                <a:cubicBezTo>
                  <a:pt x="11958" y="682"/>
                  <a:pt x="12027" y="490"/>
                  <a:pt x="11946" y="275"/>
                </a:cubicBezTo>
                <a:cubicBezTo>
                  <a:pt x="11852" y="26"/>
                  <a:pt x="11611" y="-26"/>
                  <a:pt x="11430" y="164"/>
                </a:cubicBezTo>
                <a:cubicBezTo>
                  <a:pt x="11303" y="296"/>
                  <a:pt x="11288" y="541"/>
                  <a:pt x="11398" y="677"/>
                </a:cubicBezTo>
                <a:cubicBezTo>
                  <a:pt x="11468" y="763"/>
                  <a:pt x="11467" y="779"/>
                  <a:pt x="11388" y="911"/>
                </a:cubicBezTo>
                <a:cubicBezTo>
                  <a:pt x="11341" y="990"/>
                  <a:pt x="11302" y="1069"/>
                  <a:pt x="11301" y="1087"/>
                </a:cubicBezTo>
                <a:cubicBezTo>
                  <a:pt x="11299" y="1148"/>
                  <a:pt x="10794" y="1596"/>
                  <a:pt x="10747" y="1578"/>
                </a:cubicBezTo>
                <a:cubicBezTo>
                  <a:pt x="10720" y="1569"/>
                  <a:pt x="10692" y="1397"/>
                  <a:pt x="10685" y="1196"/>
                </a:cubicBezTo>
                <a:lnTo>
                  <a:pt x="10672" y="829"/>
                </a:lnTo>
                <a:lnTo>
                  <a:pt x="10836" y="743"/>
                </a:lnTo>
                <a:cubicBezTo>
                  <a:pt x="10997" y="658"/>
                  <a:pt x="11083" y="485"/>
                  <a:pt x="11051" y="309"/>
                </a:cubicBezTo>
                <a:cubicBezTo>
                  <a:pt x="11027" y="169"/>
                  <a:pt x="10847" y="0"/>
                  <a:pt x="10722" y="0"/>
                </a:cubicBezTo>
                <a:close/>
                <a:moveTo>
                  <a:pt x="10693" y="20575"/>
                </a:moveTo>
                <a:cubicBezTo>
                  <a:pt x="10627" y="20582"/>
                  <a:pt x="10560" y="20615"/>
                  <a:pt x="10500" y="20677"/>
                </a:cubicBezTo>
                <a:cubicBezTo>
                  <a:pt x="10349" y="20834"/>
                  <a:pt x="10349" y="21044"/>
                  <a:pt x="10503" y="21229"/>
                </a:cubicBezTo>
                <a:cubicBezTo>
                  <a:pt x="10556" y="21293"/>
                  <a:pt x="10655" y="21344"/>
                  <a:pt x="10722" y="21344"/>
                </a:cubicBezTo>
                <a:cubicBezTo>
                  <a:pt x="10849" y="21344"/>
                  <a:pt x="11030" y="21172"/>
                  <a:pt x="11047" y="21036"/>
                </a:cubicBezTo>
                <a:cubicBezTo>
                  <a:pt x="11082" y="20753"/>
                  <a:pt x="10892" y="20552"/>
                  <a:pt x="10693" y="2057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60" name="Each edge is independent…"/>
          <p:cNvSpPr txBox="1"/>
          <p:nvPr>
            <p:ph type="body" sz="half" idx="1"/>
          </p:nvPr>
        </p:nvSpPr>
        <p:spPr>
          <a:xfrm>
            <a:off x="952500" y="2590800"/>
            <a:ext cx="11099800" cy="3650159"/>
          </a:xfrm>
          <a:prstGeom prst="rect">
            <a:avLst/>
          </a:prstGeom>
        </p:spPr>
        <p:txBody>
          <a:bodyPr/>
          <a:lstStyle/>
          <a:p>
            <a:pPr/>
            <a:r>
              <a:t>Each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edge</a:t>
            </a:r>
            <a:r>
              <a:t> is independent</a:t>
            </a:r>
          </a:p>
          <a:p>
            <a:pPr/>
            <a:r>
              <a:t>Probability of a edge between any pair of vertices is p</a:t>
            </a:r>
          </a:p>
          <a:p>
            <a:pPr/>
            <a:r>
              <a:t>P[a</a:t>
            </a:r>
            <a:r>
              <a:rPr baseline="-5999"/>
              <a:t>uv</a:t>
            </a:r>
            <a:r>
              <a:t>] = Bernoulli(p)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263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264" name="Let’s do it for the conditional response, P[r|s]"/>
          <p:cNvSpPr txBox="1"/>
          <p:nvPr/>
        </p:nvSpPr>
        <p:spPr>
          <a:xfrm>
            <a:off x="2403195" y="6736689"/>
            <a:ext cx="819841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the conditional response, P[r|s]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lambda2.png" descr="lambd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26" y="2171496"/>
            <a:ext cx="9506348" cy="541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69" name="Each spik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spike is independent</a:t>
            </a:r>
          </a:p>
          <a:p>
            <a:pPr/>
            <a:r>
              <a:t>Probability of a spike at any time is λ</a:t>
            </a:r>
            <a:r>
              <a:rPr baseline="-5999" sz="2600"/>
              <a:t>i</a:t>
            </a:r>
          </a:p>
          <a:p>
            <a:pPr/>
            <a:r>
              <a:t>P[r|s] = Poisson(λ</a:t>
            </a:r>
            <a:r>
              <a:rPr baseline="-5999" sz="3100"/>
              <a:t>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272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273" name="Let’s do it for the conditional response, P[g|s]"/>
          <p:cNvSpPr txBox="1"/>
          <p:nvPr/>
        </p:nvSpPr>
        <p:spPr>
          <a:xfrm>
            <a:off x="2354224" y="6736689"/>
            <a:ext cx="829635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the conditional response, P[g|s]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ook a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  <p:pic>
        <p:nvPicPr>
          <p:cNvPr id="276" name="sbm.png" descr="sb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2973" y="2254963"/>
            <a:ext cx="9238854" cy="5243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eural coding: characterizing the relationship between the ongoing environment and neural activity…"/>
          <p:cNvSpPr txBox="1"/>
          <p:nvPr>
            <p:ph type="body" idx="1"/>
          </p:nvPr>
        </p:nvSpPr>
        <p:spPr>
          <a:xfrm>
            <a:off x="952500" y="1394966"/>
            <a:ext cx="11099800" cy="5175002"/>
          </a:xfrm>
          <a:prstGeom prst="rect">
            <a:avLst/>
          </a:prstGeom>
        </p:spPr>
        <p:txBody>
          <a:bodyPr/>
          <a:lstStyle/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Neural coding</a:t>
            </a:r>
            <a:r>
              <a:t>: characterizing the relationship between the </a:t>
            </a:r>
            <a:r>
              <a:rPr b="1"/>
              <a:t>ongoing environment</a:t>
            </a:r>
            <a:r>
              <a:t> and </a:t>
            </a:r>
            <a:r>
              <a:rPr b="1"/>
              <a:t>neural activity</a:t>
            </a:r>
            <a:endParaRPr b="1"/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/>
              <a:t>Ongoing environment: </a:t>
            </a:r>
            <a:r>
              <a:t>stimulus, movements, rewards, etc.</a:t>
            </a:r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endParaRPr b="1"/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Connectome Coding</a:t>
            </a:r>
            <a:r>
              <a:rPr b="1"/>
              <a:t>: </a:t>
            </a:r>
            <a:r>
              <a:t>characterizing the relationship between the </a:t>
            </a:r>
            <a:r>
              <a:rPr b="1"/>
              <a:t>past environment</a:t>
            </a:r>
            <a:r>
              <a:t> and the </a:t>
            </a:r>
            <a:r>
              <a:rPr b="1"/>
              <a:t>neural connectivity</a:t>
            </a:r>
            <a:endParaRPr b="1"/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/>
              <a:t>Past environment</a:t>
            </a:r>
            <a:r>
              <a:t>: genome, psychiatric condition, memory, location,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79" name="Each edg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edge is independent</a:t>
            </a:r>
          </a:p>
          <a:p>
            <a:pPr/>
            <a:r>
              <a:t>Probability of an edge within a hemisphere is p</a:t>
            </a:r>
            <a:r>
              <a:rPr baseline="-5999" sz="2700"/>
              <a:t>w</a:t>
            </a:r>
          </a:p>
          <a:p>
            <a:pPr/>
            <a:r>
              <a:t>Probability of an edge between hemisphere is p</a:t>
            </a:r>
            <a:r>
              <a:rPr baseline="-5999" sz="3100"/>
              <a:t>b</a:t>
            </a:r>
          </a:p>
          <a:p>
            <a:pPr/>
            <a:r>
              <a:t>B=[p</a:t>
            </a:r>
            <a:r>
              <a:rPr baseline="-5999" sz="3100"/>
              <a:t>w </a:t>
            </a:r>
            <a:r>
              <a:t>p</a:t>
            </a:r>
            <a:r>
              <a:rPr baseline="-5999" sz="3100"/>
              <a:t>b; </a:t>
            </a:r>
            <a:r>
              <a:t>p</a:t>
            </a:r>
            <a:r>
              <a:rPr baseline="-5999" sz="3100"/>
              <a:t>b </a:t>
            </a:r>
            <a:r>
              <a:t>p</a:t>
            </a:r>
            <a:r>
              <a:rPr baseline="-5999" sz="3100"/>
              <a:t>w</a:t>
            </a:r>
            <a:r>
              <a:rPr sz="3100"/>
              <a:t>]</a:t>
            </a:r>
          </a:p>
          <a:p>
            <a:pPr/>
            <a:r>
              <a:t>P[g|s] = SBM( B | τ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t’s do it for a little bit more complex models"/>
          <p:cNvSpPr txBox="1"/>
          <p:nvPr>
            <p:ph type="ctrTitle"/>
          </p:nvPr>
        </p:nvSpPr>
        <p:spPr>
          <a:xfrm>
            <a:off x="1270000" y="4008635"/>
            <a:ext cx="10464800" cy="1736330"/>
          </a:xfrm>
          <a:prstGeom prst="rect">
            <a:avLst/>
          </a:prstGeom>
        </p:spPr>
        <p:txBody>
          <a:bodyPr/>
          <a:lstStyle>
            <a:lvl1pPr defTabSz="385572">
              <a:defRPr sz="5280"/>
            </a:lvl1pPr>
          </a:lstStyle>
          <a:p>
            <a:pPr/>
            <a:r>
              <a:t>let’s do it for a little bit more complex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"/>
          <p:cNvGrpSpPr/>
          <p:nvPr/>
        </p:nvGrpSpPr>
        <p:grpSpPr>
          <a:xfrm>
            <a:off x="8555402" y="3438199"/>
            <a:ext cx="2509442" cy="2575521"/>
            <a:chOff x="0" y="0"/>
            <a:chExt cx="2509440" cy="2575520"/>
          </a:xfrm>
        </p:grpSpPr>
        <p:sp>
          <p:nvSpPr>
            <p:cNvPr id="283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4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5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6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7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8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254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127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0" name="Line"/>
            <p:cNvSpPr/>
            <p:nvPr/>
          </p:nvSpPr>
          <p:spPr>
            <a:xfrm flipV="1">
              <a:off x="972244" y="121840"/>
              <a:ext cx="1357512" cy="1817426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1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254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94" name="weighted graph"/>
          <p:cNvSpPr txBox="1"/>
          <p:nvPr/>
        </p:nvSpPr>
        <p:spPr>
          <a:xfrm>
            <a:off x="4142233" y="775890"/>
            <a:ext cx="461873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weighted graph</a:t>
            </a:r>
          </a:p>
        </p:txBody>
      </p:sp>
      <p:sp>
        <p:nvSpPr>
          <p:cNvPr id="295" name="each edge has a weight…"/>
          <p:cNvSpPr txBox="1"/>
          <p:nvPr/>
        </p:nvSpPr>
        <p:spPr>
          <a:xfrm>
            <a:off x="176965" y="3930649"/>
            <a:ext cx="6658417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each edge has a weight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weights can be positive, negative, integer, zero,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eighted graph…"/>
          <p:cNvSpPr txBox="1"/>
          <p:nvPr/>
        </p:nvSpPr>
        <p:spPr>
          <a:xfrm>
            <a:off x="892730" y="807510"/>
            <a:ext cx="45857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weighted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pic>
        <p:nvPicPr>
          <p:cNvPr id="298" name="simpleadjacency.png" descr="simpleadjacency.png"/>
          <p:cNvPicPr>
            <a:picLocks noChangeAspect="1"/>
          </p:cNvPicPr>
          <p:nvPr/>
        </p:nvPicPr>
        <p:blipFill>
          <a:blip r:embed="rId2">
            <a:extLst/>
          </a:blip>
          <a:srcRect l="11996" t="11637" r="5476" b="15125"/>
          <a:stretch>
            <a:fillRect/>
          </a:stretch>
        </p:blipFill>
        <p:spPr>
          <a:xfrm rot="16200000">
            <a:off x="6862668" y="3157158"/>
            <a:ext cx="5030851" cy="446455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elements of A can take any value"/>
          <p:cNvSpPr txBox="1"/>
          <p:nvPr/>
        </p:nvSpPr>
        <p:spPr>
          <a:xfrm>
            <a:off x="5633539" y="8396623"/>
            <a:ext cx="74889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spcBef>
                <a:spcPts val="1200"/>
              </a:spcBef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elements of A can take any value</a:t>
            </a:r>
          </a:p>
        </p:txBody>
      </p:sp>
      <p:sp>
        <p:nvSpPr>
          <p:cNvPr id="300" name="weighted graph…"/>
          <p:cNvSpPr txBox="1"/>
          <p:nvPr/>
        </p:nvSpPr>
        <p:spPr>
          <a:xfrm>
            <a:off x="6780380" y="807510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weighted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  <p:grpSp>
        <p:nvGrpSpPr>
          <p:cNvPr id="311" name="Group"/>
          <p:cNvGrpSpPr/>
          <p:nvPr/>
        </p:nvGrpSpPr>
        <p:grpSpPr>
          <a:xfrm>
            <a:off x="1379063" y="4101707"/>
            <a:ext cx="2509442" cy="2575521"/>
            <a:chOff x="0" y="0"/>
            <a:chExt cx="2509440" cy="2575520"/>
          </a:xfrm>
        </p:grpSpPr>
        <p:sp>
          <p:nvSpPr>
            <p:cNvPr id="301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2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3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4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5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254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7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127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972244" y="121840"/>
              <a:ext cx="1357512" cy="1817426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254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slow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4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5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6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7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8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9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0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1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2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3" name="vertex attributed graph"/>
          <p:cNvSpPr txBox="1"/>
          <p:nvPr/>
        </p:nvSpPr>
        <p:spPr>
          <a:xfrm>
            <a:off x="3074838" y="775890"/>
            <a:ext cx="6753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vertex attributed graph</a:t>
            </a:r>
          </a:p>
        </p:txBody>
      </p:sp>
      <p:sp>
        <p:nvSpPr>
          <p:cNvPr id="324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25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26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27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28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29" name="A: L…"/>
          <p:cNvSpPr txBox="1"/>
          <p:nvPr/>
        </p:nvSpPr>
        <p:spPr>
          <a:xfrm>
            <a:off x="9125712" y="2048470"/>
            <a:ext cx="1180952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L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B: R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C: R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D: L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E: L</a:t>
            </a:r>
          </a:p>
        </p:txBody>
      </p:sp>
      <p:sp>
        <p:nvSpPr>
          <p:cNvPr id="330" name="categorical…"/>
          <p:cNvSpPr txBox="1"/>
          <p:nvPr/>
        </p:nvSpPr>
        <p:spPr>
          <a:xfrm>
            <a:off x="9131741" y="5314950"/>
            <a:ext cx="265541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categorical </a:t>
            </a:r>
          </a:p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3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4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6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7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8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9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0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1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2" name="vertex attributed graph"/>
          <p:cNvSpPr txBox="1"/>
          <p:nvPr/>
        </p:nvSpPr>
        <p:spPr>
          <a:xfrm>
            <a:off x="3074838" y="775890"/>
            <a:ext cx="6753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vertex attributed graph</a:t>
            </a:r>
          </a:p>
        </p:txBody>
      </p:sp>
      <p:sp>
        <p:nvSpPr>
          <p:cNvPr id="343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44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45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46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47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48" name="A: 6…"/>
          <p:cNvSpPr txBox="1"/>
          <p:nvPr/>
        </p:nvSpPr>
        <p:spPr>
          <a:xfrm>
            <a:off x="8828534" y="2048470"/>
            <a:ext cx="161359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6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B: 4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C: 0.2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D: 8.7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E:-3.14</a:t>
            </a:r>
          </a:p>
        </p:txBody>
      </p:sp>
      <p:sp>
        <p:nvSpPr>
          <p:cNvPr id="349" name="numerical…"/>
          <p:cNvSpPr txBox="1"/>
          <p:nvPr/>
        </p:nvSpPr>
        <p:spPr>
          <a:xfrm>
            <a:off x="8877980" y="5314950"/>
            <a:ext cx="237561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numerical </a:t>
            </a:r>
          </a:p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2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3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4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5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6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7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8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9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60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61" name="vertex attributed graph"/>
          <p:cNvSpPr txBox="1"/>
          <p:nvPr/>
        </p:nvSpPr>
        <p:spPr>
          <a:xfrm>
            <a:off x="3074838" y="775890"/>
            <a:ext cx="6753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vertex attributed graph</a:t>
            </a:r>
          </a:p>
        </p:txBody>
      </p:sp>
      <p:sp>
        <p:nvSpPr>
          <p:cNvPr id="362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3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64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65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6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7" name="A: (6,5,7)…"/>
          <p:cNvSpPr txBox="1"/>
          <p:nvPr/>
        </p:nvSpPr>
        <p:spPr>
          <a:xfrm>
            <a:off x="8630115" y="2048470"/>
            <a:ext cx="217214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(6,5,7)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B: (4,0,9)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C: (1,8,6)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D: (5,5,2)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E: (8,3,9)</a:t>
            </a:r>
          </a:p>
        </p:txBody>
      </p:sp>
      <p:sp>
        <p:nvSpPr>
          <p:cNvPr id="368" name="multi-dimensional…"/>
          <p:cNvSpPr txBox="1"/>
          <p:nvPr/>
        </p:nvSpPr>
        <p:spPr>
          <a:xfrm>
            <a:off x="7524190" y="5632450"/>
            <a:ext cx="503750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multi-dimensional </a:t>
            </a:r>
          </a:p>
          <a:p>
            <a:pPr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1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2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3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4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5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6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7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8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9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80" name="edge attributed graph"/>
          <p:cNvSpPr txBox="1"/>
          <p:nvPr/>
        </p:nvSpPr>
        <p:spPr>
          <a:xfrm>
            <a:off x="3261617" y="775890"/>
            <a:ext cx="637996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edge attributed graph</a:t>
            </a:r>
          </a:p>
        </p:txBody>
      </p:sp>
      <p:sp>
        <p:nvSpPr>
          <p:cNvPr id="381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2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83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84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5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6" name="AB: 6…"/>
          <p:cNvSpPr txBox="1"/>
          <p:nvPr/>
        </p:nvSpPr>
        <p:spPr>
          <a:xfrm>
            <a:off x="8731690" y="2048470"/>
            <a:ext cx="196899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AB: 6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BC: 4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BE: 0.2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CE: 8.7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CD:-3.14</a:t>
            </a:r>
          </a:p>
        </p:txBody>
      </p:sp>
      <p:sp>
        <p:nvSpPr>
          <p:cNvPr id="387" name="numerical…"/>
          <p:cNvSpPr txBox="1"/>
          <p:nvPr/>
        </p:nvSpPr>
        <p:spPr>
          <a:xfrm>
            <a:off x="8839880" y="5467350"/>
            <a:ext cx="237561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numerical </a:t>
            </a:r>
          </a:p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"/>
          <p:cNvGrpSpPr/>
          <p:nvPr/>
        </p:nvGrpSpPr>
        <p:grpSpPr>
          <a:xfrm>
            <a:off x="2108200" y="2692400"/>
            <a:ext cx="2509441" cy="2575521"/>
            <a:chOff x="0" y="0"/>
            <a:chExt cx="2509440" cy="2575520"/>
          </a:xfrm>
        </p:grpSpPr>
        <p:sp>
          <p:nvSpPr>
            <p:cNvPr id="389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0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1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2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3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972244" y="121840"/>
              <a:ext cx="1357512" cy="1817426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400" name="graph attributed graphs"/>
          <p:cNvSpPr txBox="1"/>
          <p:nvPr/>
        </p:nvSpPr>
        <p:spPr>
          <a:xfrm>
            <a:off x="3007617" y="904279"/>
            <a:ext cx="698956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 attributed graphs</a:t>
            </a:r>
          </a:p>
        </p:txBody>
      </p:sp>
      <p:grpSp>
        <p:nvGrpSpPr>
          <p:cNvPr id="410" name="Group"/>
          <p:cNvGrpSpPr/>
          <p:nvPr/>
        </p:nvGrpSpPr>
        <p:grpSpPr>
          <a:xfrm>
            <a:off x="7747000" y="2616200"/>
            <a:ext cx="2509441" cy="2575521"/>
            <a:chOff x="0" y="0"/>
            <a:chExt cx="2509440" cy="2575520"/>
          </a:xfrm>
        </p:grpSpPr>
        <p:sp>
          <p:nvSpPr>
            <p:cNvPr id="401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2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3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4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5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7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8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411" name="subject 1"/>
          <p:cNvSpPr txBox="1"/>
          <p:nvPr/>
        </p:nvSpPr>
        <p:spPr>
          <a:xfrm>
            <a:off x="2619598" y="5779690"/>
            <a:ext cx="20962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subject 1</a:t>
            </a:r>
          </a:p>
        </p:txBody>
      </p:sp>
      <p:sp>
        <p:nvSpPr>
          <p:cNvPr id="412" name="scan 2"/>
          <p:cNvSpPr txBox="1"/>
          <p:nvPr/>
        </p:nvSpPr>
        <p:spPr>
          <a:xfrm>
            <a:off x="8232874" y="5779690"/>
            <a:ext cx="15376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scan 2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raphs with Rich attriUTEs (Grutes)"/>
          <p:cNvSpPr txBox="1"/>
          <p:nvPr/>
        </p:nvSpPr>
        <p:spPr>
          <a:xfrm>
            <a:off x="1229122" y="904279"/>
            <a:ext cx="1054655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Graphs with Rich attriUTEs (Grutes)</a:t>
            </a:r>
          </a:p>
        </p:txBody>
      </p:sp>
      <p:sp>
        <p:nvSpPr>
          <p:cNvPr id="415" name="A: 6, L…"/>
          <p:cNvSpPr txBox="1"/>
          <p:nvPr/>
        </p:nvSpPr>
        <p:spPr>
          <a:xfrm>
            <a:off x="4095930" y="6151959"/>
            <a:ext cx="161391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A: 6, L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B: 4, R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C: 1, L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D: 0, L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E: 8, R</a:t>
            </a:r>
          </a:p>
        </p:txBody>
      </p:sp>
      <p:sp>
        <p:nvSpPr>
          <p:cNvPr id="416" name="AB: 6…"/>
          <p:cNvSpPr txBox="1"/>
          <p:nvPr/>
        </p:nvSpPr>
        <p:spPr>
          <a:xfrm>
            <a:off x="6201141" y="6151959"/>
            <a:ext cx="1943558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AB: 6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BC: 4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BE: 0.2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CE: 8.7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CD:-3.14</a:t>
            </a:r>
          </a:p>
        </p:txBody>
      </p:sp>
      <p:sp>
        <p:nvSpPr>
          <p:cNvPr id="417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6756400" y="4739679"/>
            <a:ext cx="514219" cy="514220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5011340" y="2921000"/>
            <a:ext cx="63501" cy="63500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2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4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190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5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254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6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7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8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29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30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1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130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131" name="Let’s do it for the neural coding"/>
          <p:cNvSpPr txBox="1"/>
          <p:nvPr/>
        </p:nvSpPr>
        <p:spPr>
          <a:xfrm>
            <a:off x="3532581" y="6730544"/>
            <a:ext cx="5939638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200"/>
            </a:pPr>
            <a:r>
              <a:t>Let’s do it for the </a:t>
            </a:r>
            <a:r>
              <a:rPr b="1"/>
              <a:t>neural 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Each vertex can have latent &amp; observed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vertex can have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latent</a:t>
            </a:r>
            <a:r>
              <a:t> &amp; observed variable</a:t>
            </a:r>
          </a:p>
          <a:p>
            <a:pPr lvl="1"/>
            <a:r>
              <a:t>can be categorical, numerical, vectors, etc.</a:t>
            </a:r>
          </a:p>
          <a:p>
            <a:pPr/>
            <a:r>
              <a:t>The latent variables have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structure</a:t>
            </a:r>
            <a:endParaRPr>
              <a:solidFill>
                <a:schemeClr val="accent4">
                  <a:hueOff val="468000"/>
                  <a:satOff val="-4761"/>
                  <a:lumOff val="10196"/>
                </a:schemeClr>
              </a:solidFill>
            </a:endParaRPr>
          </a:p>
          <a:p>
            <a:pPr lvl="1"/>
            <a:r>
              <a:t>can be cluster, nonlinear relationships, hierarchy, etc.</a:t>
            </a:r>
          </a:p>
        </p:txBody>
      </p:sp>
      <p:sp>
        <p:nvSpPr>
          <p:cNvPr id="434" name="Latent Structure Model"/>
          <p:cNvSpPr txBox="1"/>
          <p:nvPr/>
        </p:nvSpPr>
        <p:spPr>
          <a:xfrm>
            <a:off x="3126085" y="904279"/>
            <a:ext cx="67526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Latent Structure Model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application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Human DTI Connectome Code"/>
          <p:cNvSpPr txBox="1"/>
          <p:nvPr>
            <p:ph type="title"/>
          </p:nvPr>
        </p:nvSpPr>
        <p:spPr>
          <a:xfrm>
            <a:off x="952500" y="254000"/>
            <a:ext cx="11099800" cy="1494681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Human DTI Connectome Code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0536" t="10213" r="20654" b="12827"/>
          <a:stretch>
            <a:fillRect/>
          </a:stretch>
        </p:blipFill>
        <p:spPr>
          <a:xfrm>
            <a:off x="944984" y="2795769"/>
            <a:ext cx="4915694" cy="3927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1906" y="2795769"/>
            <a:ext cx="5497910" cy="3927079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ipsilateral connections are stronger than contralateral"/>
          <p:cNvSpPr txBox="1"/>
          <p:nvPr/>
        </p:nvSpPr>
        <p:spPr>
          <a:xfrm>
            <a:off x="1628190" y="1720189"/>
            <a:ext cx="974842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ipsilateral connections are stronger than contralateral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Human fMRI Connectome Code"/>
          <p:cNvSpPr txBox="1"/>
          <p:nvPr>
            <p:ph type="title"/>
          </p:nvPr>
        </p:nvSpPr>
        <p:spPr>
          <a:xfrm>
            <a:off x="952500" y="254000"/>
            <a:ext cx="11099800" cy="149468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Human fMRI Connectome Code</a:t>
            </a:r>
          </a:p>
        </p:txBody>
      </p:sp>
      <p:pic>
        <p:nvPicPr>
          <p:cNvPr id="444" name="fmri_connectome.png" descr="fmri_connect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929" y="2796629"/>
            <a:ext cx="4743142" cy="3925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7549" y="2796629"/>
            <a:ext cx="5495502" cy="3925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bilateral connections are stronger than non-bilateral"/>
          <p:cNvSpPr txBox="1"/>
          <p:nvPr/>
        </p:nvSpPr>
        <p:spPr>
          <a:xfrm>
            <a:off x="1767179" y="1720189"/>
            <a:ext cx="947044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bilateral connections are stronger than non-bilateral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Mouse Connectome Code"/>
          <p:cNvSpPr txBox="1"/>
          <p:nvPr>
            <p:ph type="title"/>
          </p:nvPr>
        </p:nvSpPr>
        <p:spPr>
          <a:xfrm>
            <a:off x="952500" y="254000"/>
            <a:ext cx="11099800" cy="1425030"/>
          </a:xfrm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Mouse Connectome Code</a:t>
            </a:r>
          </a:p>
        </p:txBody>
      </p:sp>
      <p:pic>
        <p:nvPicPr>
          <p:cNvPr id="449" name="mouse_connectome_ase.pdf" descr="mouse_connectome_a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4945" y="2526853"/>
            <a:ext cx="5314852" cy="5314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 Shot 2017-11-10 at 7.32.49 AM.png" descr="Screen Shot 2017-11-10 at 7.32.4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527" y="2540198"/>
            <a:ext cx="5359946" cy="5288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Larval Drosophila Mushroom Body Connectome Code"/>
          <p:cNvSpPr txBox="1"/>
          <p:nvPr>
            <p:ph type="title"/>
          </p:nvPr>
        </p:nvSpPr>
        <p:spPr>
          <a:xfrm>
            <a:off x="952500" y="254000"/>
            <a:ext cx="11099800" cy="1425030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Larval Drosophila Mushroom Body Connectome Code</a:t>
            </a:r>
          </a:p>
        </p:txBody>
      </p:sp>
      <p:pic>
        <p:nvPicPr>
          <p:cNvPr id="453" name="Fig2-new.pdf" descr="Fig2-ne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07" y="2454144"/>
            <a:ext cx="5956386" cy="484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Fig9-new.pdf" descr="Fig9-ne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1382" y="2454144"/>
            <a:ext cx="5176712" cy="4845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Drosophila Optic Medulla Connectome Code"/>
          <p:cNvSpPr txBox="1"/>
          <p:nvPr>
            <p:ph type="title"/>
          </p:nvPr>
        </p:nvSpPr>
        <p:spPr>
          <a:xfrm>
            <a:off x="592732" y="279400"/>
            <a:ext cx="11819336" cy="1425030"/>
          </a:xfrm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Drosophila Optic Medulla Connectome Code</a:t>
            </a:r>
          </a:p>
        </p:txBody>
      </p:sp>
      <p:pic>
        <p:nvPicPr>
          <p:cNvPr id="457" name="mityanew-crop.pdf" descr="mityanew-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061" y="2002557"/>
            <a:ext cx="8933207" cy="7475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ferences"/>
          <p:cNvSpPr txBox="1"/>
          <p:nvPr/>
        </p:nvSpPr>
        <p:spPr>
          <a:xfrm>
            <a:off x="4841189" y="775890"/>
            <a:ext cx="32208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460" name="Statistical inference on random dot product graphs: a survey…"/>
          <p:cNvSpPr txBox="1"/>
          <p:nvPr/>
        </p:nvSpPr>
        <p:spPr>
          <a:xfrm>
            <a:off x="399837" y="2714502"/>
            <a:ext cx="1210352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Statistical inference on random dot product graphs: a survey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Law of Large Graphs for Statistical Connectomics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A Principled Approach to Human Connectome Estimation and Meganalysis</a:t>
            </a:r>
            <a:r>
              <a:t> 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5" invalidUrl="" action="" tgtFrame="" tooltip="" history="1" highlightClick="0" endSnd="0"/>
              </a:rPr>
              <a:t>Community Detection and Classification in Hierarchical Stochastic Blockmodels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Questions?"/>
          <p:cNvSpPr txBox="1"/>
          <p:nvPr/>
        </p:nvSpPr>
        <p:spPr>
          <a:xfrm>
            <a:off x="4869840" y="775890"/>
            <a:ext cx="31635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Questions?</a:t>
            </a:r>
          </a:p>
        </p:txBody>
      </p:sp>
      <p:pic>
        <p:nvPicPr>
          <p:cNvPr id="463" name="Screen Shot 2017-11-10 at 8.09.40 AM.png" descr="Screen Shot 2017-11-10 at 8.09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89" y="7908004"/>
            <a:ext cx="11250222" cy="177014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Joshua T. Vogelstein, Dept BME, JHU…"/>
          <p:cNvSpPr txBox="1"/>
          <p:nvPr/>
        </p:nvSpPr>
        <p:spPr>
          <a:xfrm>
            <a:off x="399837" y="1946152"/>
            <a:ext cx="12103526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200"/>
              </a:spcBef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Joshua T. Vogelstein</a:t>
            </a:r>
            <a:r>
              <a:t>, Dept BME, JHU</a:t>
            </a:r>
          </a:p>
          <a:p>
            <a:pPr algn="l">
              <a:spcBef>
                <a:spcPts val="1200"/>
              </a:spcBef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Co-founder: </a:t>
            </a:r>
            <a:r>
              <a:rPr u="sng">
                <a:hlinkClick r:id="rId4" invalidUrl="" action="" tgtFrame="" tooltip="" history="1" highlightClick="0" endSnd="0"/>
              </a:rPr>
              <a:t>NeuroData Lab</a:t>
            </a:r>
            <a:r>
              <a:t>, </a:t>
            </a:r>
            <a:r>
              <a:rPr u="sng">
                <a:hlinkClick r:id="rId5" invalidUrl="" action="" tgtFrame="" tooltip="" history="1" highlightClick="0" endSnd="0"/>
              </a:rPr>
              <a:t>Gigantum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8047" y="3591272"/>
            <a:ext cx="5608705" cy="4206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creen Shot 2017-11-10 at 9.32.59 AM.png" descr="Screen Shot 2017-11-10 at 9.32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600" y="1183828"/>
            <a:ext cx="4927600" cy="90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Screen Shot 2017-11-10 at 9.33.11 AM.png" descr="Screen Shot 2017-11-10 at 9.33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5650" y="2451711"/>
            <a:ext cx="3873500" cy="74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Screen Shot 2017-11-10 at 9.33.17 AM.png" descr="Screen Shot 2017-11-10 at 9.33.1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8150" y="5283505"/>
            <a:ext cx="1968500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Screen Shot 2017-11-10 at 9.33.26 AM.png" descr="Screen Shot 2017-11-10 at 9.33.26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8100" y="3567195"/>
            <a:ext cx="2768600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Screen Shot 2017-11-10 at 9.33.30 AM.png" descr="Screen Shot 2017-11-10 at 9.33.30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32400" y="4451350"/>
            <a:ext cx="2540000" cy="52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 Shot 2017-11-10 at 9.33.55 AM.png" descr="Screen Shot 2017-11-10 at 9.33.55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14750" y="6052161"/>
            <a:ext cx="5575300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 Shot 2017-11-10 at 9.34.24 AM.png" descr="Screen Shot 2017-11-10 at 9.34.24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9100" y="7097795"/>
            <a:ext cx="4546600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Screen Shot 2017-11-10 at 9.34.51 AM.png" descr="Screen Shot 2017-11-10 at 9.34.51 A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84500" y="8397428"/>
            <a:ext cx="7035800" cy="77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batch.png" descr="ba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853" y="2361852"/>
            <a:ext cx="8083094" cy="636304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ook a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eural Encoding: P[r | s]…"/>
          <p:cNvSpPr txBox="1"/>
          <p:nvPr/>
        </p:nvSpPr>
        <p:spPr>
          <a:xfrm>
            <a:off x="736752" y="3040989"/>
            <a:ext cx="5039959" cy="362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Neural Encoding: P[r | s]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Decoding: P[s | r]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Code: P[s,r]</a:t>
            </a:r>
          </a:p>
        </p:txBody>
      </p:sp>
      <p:sp>
        <p:nvSpPr>
          <p:cNvPr id="137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e need the joint distribution of brain stuff &amp; external stuff:…"/>
          <p:cNvSpPr txBox="1"/>
          <p:nvPr>
            <p:ph type="body" idx="1"/>
          </p:nvPr>
        </p:nvSpPr>
        <p:spPr>
          <a:xfrm>
            <a:off x="952500" y="2423120"/>
            <a:ext cx="11099800" cy="490736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need the joint distribution of brain stuff &amp; external stuff:</a:t>
            </a:r>
          </a:p>
          <a:p>
            <a:pPr/>
            <a:r>
              <a:t>Joint distribution: P[s,r] = P[r | s] P[s]</a:t>
            </a:r>
          </a:p>
          <a:p>
            <a:pPr/>
            <a:r>
              <a:t>So, we need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P[r], P[s], P[r|s]</a:t>
            </a:r>
            <a:endParaRPr>
              <a:solidFill>
                <a:schemeClr val="accent4">
                  <a:hueOff val="468000"/>
                  <a:satOff val="-4761"/>
                  <a:lumOff val="10196"/>
                </a:schemeClr>
              </a:solidFill>
            </a:endParaRPr>
          </a:p>
          <a:p>
            <a:pPr/>
            <a:r>
              <a:t>Let’s start with P[r] </a:t>
            </a:r>
          </a:p>
        </p:txBody>
      </p:sp>
      <p:sp>
        <p:nvSpPr>
          <p:cNvPr id="140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143" name="Each spik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spike is independent</a:t>
            </a:r>
          </a:p>
          <a:p>
            <a:pPr/>
            <a:r>
              <a:t>Probability of a spike at any time is λ</a:t>
            </a:r>
          </a:p>
          <a:p>
            <a:pPr/>
            <a:r>
              <a:t>P[r] = Poisson(λ)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